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5" autoAdjust="0"/>
    <p:restoredTop sz="94660"/>
  </p:normalViewPr>
  <p:slideViewPr>
    <p:cSldViewPr>
      <p:cViewPr varScale="1">
        <p:scale>
          <a:sx n="82" d="100"/>
          <a:sy n="82" d="100"/>
        </p:scale>
        <p:origin x="14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689D4A-5F31-451A-A4EA-85CFF999897D}" type="datetimeFigureOut">
              <a:rPr lang="en-IN" smtClean="0"/>
              <a:t>28-03-2024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AC023-76A0-438B-B261-2EF825E9E7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4982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AC023-76A0-438B-B261-2EF825E9E7C4}" type="slidenum">
              <a:rPr lang="en-IN" smtClean="0"/>
              <a:t>16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3177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90894-5791-4825-87C8-4BA603B5309C}" type="datetime1">
              <a:rPr lang="en-IN" smtClean="0"/>
              <a:t>28-03-2024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9858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19248-C04D-47A7-BDC9-AB4A36E3BB04}" type="datetime1">
              <a:rPr lang="en-IN" smtClean="0"/>
              <a:t>28-03-2024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613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E10D-5E2F-4C72-AEBA-FDA4F790B216}" type="datetime1">
              <a:rPr lang="en-IN" smtClean="0"/>
              <a:t>28-03-2024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1650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B396-4470-4BA2-9EFF-5C4EB5798DAD}" type="datetime1">
              <a:rPr lang="en-IN" smtClean="0"/>
              <a:t>28-03-2024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5710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8A157-8775-45E1-86D9-6144E15EF34B}" type="datetime1">
              <a:rPr lang="en-IN" smtClean="0"/>
              <a:t>28-03-2024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4777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73A6-9861-4392-9EDA-E857C5B54B05}" type="datetime1">
              <a:rPr lang="en-IN" smtClean="0"/>
              <a:t>28-03-2024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3279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7649F-B0D4-40E7-B91B-1C09E27A7FD1}" type="datetime1">
              <a:rPr lang="en-IN" smtClean="0"/>
              <a:t>28-03-2024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1891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7F9A-124B-46B4-8FB6-A7DC1F2EB088}" type="datetime1">
              <a:rPr lang="en-IN" smtClean="0"/>
              <a:t>28-03-2024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921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725F8-4955-4F5E-A01D-2DA27D9CBB31}" type="datetime1">
              <a:rPr lang="en-IN" smtClean="0"/>
              <a:t>28-03-2024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1916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46837-E17D-4052-9B0A-766058C45043}" type="datetime1">
              <a:rPr lang="en-IN" smtClean="0"/>
              <a:t>28-03-2024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5610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C1B8-28F0-46C6-8B21-3539FD1A3A85}" type="datetime1">
              <a:rPr lang="en-IN" smtClean="0"/>
              <a:t>28-03-2024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0368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A0F02-08A2-4E7F-ADD7-DEE588B90752}" type="datetime1">
              <a:rPr lang="en-IN" smtClean="0"/>
              <a:t>28-03-2024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61A0B-8DBD-4D61-86BE-C439D149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349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emf"/><Relationship Id="rId3" Type="http://schemas.openxmlformats.org/officeDocument/2006/relationships/image" Target="../media/image74.emf"/><Relationship Id="rId7" Type="http://schemas.openxmlformats.org/officeDocument/2006/relationships/image" Target="../media/image78.emf"/><Relationship Id="rId2" Type="http://schemas.openxmlformats.org/officeDocument/2006/relationships/image" Target="../media/image7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7.png"/><Relationship Id="rId5" Type="http://schemas.openxmlformats.org/officeDocument/2006/relationships/image" Target="../media/image76.emf"/><Relationship Id="rId10" Type="http://schemas.openxmlformats.org/officeDocument/2006/relationships/image" Target="../media/image81.emf"/><Relationship Id="rId4" Type="http://schemas.openxmlformats.org/officeDocument/2006/relationships/image" Target="../media/image75.emf"/><Relationship Id="rId9" Type="http://schemas.openxmlformats.org/officeDocument/2006/relationships/image" Target="../media/image80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emf"/><Relationship Id="rId3" Type="http://schemas.openxmlformats.org/officeDocument/2006/relationships/image" Target="../media/image83.emf"/><Relationship Id="rId7" Type="http://schemas.openxmlformats.org/officeDocument/2006/relationships/image" Target="../media/image87.emf"/><Relationship Id="rId12" Type="http://schemas.openxmlformats.org/officeDocument/2006/relationships/image" Target="../media/image92.emf"/><Relationship Id="rId2" Type="http://schemas.openxmlformats.org/officeDocument/2006/relationships/image" Target="../media/image8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6.png"/><Relationship Id="rId11" Type="http://schemas.openxmlformats.org/officeDocument/2006/relationships/image" Target="../media/image91.emf"/><Relationship Id="rId5" Type="http://schemas.openxmlformats.org/officeDocument/2006/relationships/image" Target="../media/image85.emf"/><Relationship Id="rId10" Type="http://schemas.openxmlformats.org/officeDocument/2006/relationships/image" Target="../media/image90.emf"/><Relationship Id="rId4" Type="http://schemas.openxmlformats.org/officeDocument/2006/relationships/image" Target="../media/image84.emf"/><Relationship Id="rId9" Type="http://schemas.openxmlformats.org/officeDocument/2006/relationships/image" Target="../media/image89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emf"/><Relationship Id="rId7" Type="http://schemas.openxmlformats.org/officeDocument/2006/relationships/image" Target="../media/image98.png"/><Relationship Id="rId2" Type="http://schemas.openxmlformats.org/officeDocument/2006/relationships/image" Target="../media/image9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7.emf"/><Relationship Id="rId5" Type="http://schemas.openxmlformats.org/officeDocument/2006/relationships/image" Target="../media/image96.png"/><Relationship Id="rId4" Type="http://schemas.openxmlformats.org/officeDocument/2006/relationships/image" Target="../media/image9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emf"/><Relationship Id="rId2" Type="http://schemas.openxmlformats.org/officeDocument/2006/relationships/image" Target="../media/image99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2.png"/><Relationship Id="rId4" Type="http://schemas.openxmlformats.org/officeDocument/2006/relationships/image" Target="../media/image10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emf"/><Relationship Id="rId2" Type="http://schemas.openxmlformats.org/officeDocument/2006/relationships/image" Target="../media/image10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6.emf"/><Relationship Id="rId4" Type="http://schemas.openxmlformats.org/officeDocument/2006/relationships/image" Target="../media/image105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png"/><Relationship Id="rId3" Type="http://schemas.openxmlformats.org/officeDocument/2006/relationships/image" Target="../media/image108.png"/><Relationship Id="rId7" Type="http://schemas.openxmlformats.org/officeDocument/2006/relationships/image" Target="../media/image112.emf"/><Relationship Id="rId2" Type="http://schemas.openxmlformats.org/officeDocument/2006/relationships/image" Target="../media/image10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1.emf"/><Relationship Id="rId5" Type="http://schemas.openxmlformats.org/officeDocument/2006/relationships/image" Target="../media/image110.png"/><Relationship Id="rId4" Type="http://schemas.openxmlformats.org/officeDocument/2006/relationships/image" Target="../media/image109.emf"/><Relationship Id="rId9" Type="http://schemas.openxmlformats.org/officeDocument/2006/relationships/image" Target="../media/image114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image" Target="../media/image12.emf"/><Relationship Id="rId7" Type="http://schemas.openxmlformats.org/officeDocument/2006/relationships/image" Target="../media/image16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emf"/><Relationship Id="rId11" Type="http://schemas.openxmlformats.org/officeDocument/2006/relationships/image" Target="../media/image20.emf"/><Relationship Id="rId5" Type="http://schemas.openxmlformats.org/officeDocument/2006/relationships/image" Target="../media/image14.emf"/><Relationship Id="rId10" Type="http://schemas.openxmlformats.org/officeDocument/2006/relationships/image" Target="../media/image19.emf"/><Relationship Id="rId4" Type="http://schemas.openxmlformats.org/officeDocument/2006/relationships/image" Target="../media/image13.emf"/><Relationship Id="rId9" Type="http://schemas.openxmlformats.org/officeDocument/2006/relationships/image" Target="../media/image18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image" Target="../media/image22.emf"/><Relationship Id="rId7" Type="http://schemas.openxmlformats.org/officeDocument/2006/relationships/image" Target="../media/image26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emf"/><Relationship Id="rId5" Type="http://schemas.openxmlformats.org/officeDocument/2006/relationships/image" Target="../media/image24.emf"/><Relationship Id="rId4" Type="http://schemas.openxmlformats.org/officeDocument/2006/relationships/image" Target="../media/image23.emf"/><Relationship Id="rId9" Type="http://schemas.openxmlformats.org/officeDocument/2006/relationships/image" Target="../media/image28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image" Target="../media/image30.emf"/><Relationship Id="rId7" Type="http://schemas.openxmlformats.org/officeDocument/2006/relationships/image" Target="../media/image34.emf"/><Relationship Id="rId12" Type="http://schemas.openxmlformats.org/officeDocument/2006/relationships/image" Target="../media/image39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emf"/><Relationship Id="rId11" Type="http://schemas.openxmlformats.org/officeDocument/2006/relationships/image" Target="../media/image38.emf"/><Relationship Id="rId5" Type="http://schemas.openxmlformats.org/officeDocument/2006/relationships/image" Target="../media/image32.emf"/><Relationship Id="rId10" Type="http://schemas.openxmlformats.org/officeDocument/2006/relationships/image" Target="../media/image37.emf"/><Relationship Id="rId4" Type="http://schemas.openxmlformats.org/officeDocument/2006/relationships/image" Target="../media/image31.emf"/><Relationship Id="rId9" Type="http://schemas.openxmlformats.org/officeDocument/2006/relationships/image" Target="../media/image36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emf"/><Relationship Id="rId3" Type="http://schemas.openxmlformats.org/officeDocument/2006/relationships/image" Target="../media/image41.emf"/><Relationship Id="rId7" Type="http://schemas.openxmlformats.org/officeDocument/2006/relationships/image" Target="../media/image45.emf"/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emf"/><Relationship Id="rId5" Type="http://schemas.openxmlformats.org/officeDocument/2006/relationships/image" Target="../media/image43.emf"/><Relationship Id="rId4" Type="http://schemas.openxmlformats.org/officeDocument/2006/relationships/image" Target="../media/image42.emf"/><Relationship Id="rId9" Type="http://schemas.openxmlformats.org/officeDocument/2006/relationships/image" Target="../media/image47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emf"/><Relationship Id="rId3" Type="http://schemas.openxmlformats.org/officeDocument/2006/relationships/image" Target="../media/image49.emf"/><Relationship Id="rId7" Type="http://schemas.openxmlformats.org/officeDocument/2006/relationships/image" Target="../media/image53.emf"/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2.emf"/><Relationship Id="rId11" Type="http://schemas.openxmlformats.org/officeDocument/2006/relationships/image" Target="../media/image57.emf"/><Relationship Id="rId5" Type="http://schemas.openxmlformats.org/officeDocument/2006/relationships/image" Target="../media/image51.emf"/><Relationship Id="rId10" Type="http://schemas.openxmlformats.org/officeDocument/2006/relationships/image" Target="../media/image56.emf"/><Relationship Id="rId4" Type="http://schemas.openxmlformats.org/officeDocument/2006/relationships/image" Target="../media/image50.emf"/><Relationship Id="rId9" Type="http://schemas.openxmlformats.org/officeDocument/2006/relationships/image" Target="../media/image5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emf"/><Relationship Id="rId2" Type="http://schemas.openxmlformats.org/officeDocument/2006/relationships/image" Target="../media/image5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2.emf"/><Relationship Id="rId5" Type="http://schemas.openxmlformats.org/officeDocument/2006/relationships/image" Target="../media/image61.emf"/><Relationship Id="rId4" Type="http://schemas.openxmlformats.org/officeDocument/2006/relationships/image" Target="../media/image60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emf"/><Relationship Id="rId3" Type="http://schemas.openxmlformats.org/officeDocument/2006/relationships/image" Target="../media/image64.emf"/><Relationship Id="rId7" Type="http://schemas.openxmlformats.org/officeDocument/2006/relationships/image" Target="../media/image68.emf"/><Relationship Id="rId2" Type="http://schemas.openxmlformats.org/officeDocument/2006/relationships/image" Target="../media/image6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7.emf"/><Relationship Id="rId11" Type="http://schemas.openxmlformats.org/officeDocument/2006/relationships/image" Target="../media/image72.emf"/><Relationship Id="rId5" Type="http://schemas.openxmlformats.org/officeDocument/2006/relationships/image" Target="../media/image66.emf"/><Relationship Id="rId10" Type="http://schemas.openxmlformats.org/officeDocument/2006/relationships/image" Target="../media/image71.emf"/><Relationship Id="rId4" Type="http://schemas.openxmlformats.org/officeDocument/2006/relationships/image" Target="../media/image65.emf"/><Relationship Id="rId9" Type="http://schemas.openxmlformats.org/officeDocument/2006/relationships/image" Target="../media/image7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97904" y="355397"/>
            <a:ext cx="7011022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CHM-DSC-151</a:t>
            </a:r>
          </a:p>
          <a:p>
            <a:pPr algn="ctr"/>
            <a:r>
              <a:rPr lang="en-US" sz="40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UNIT-4</a:t>
            </a:r>
          </a:p>
          <a:p>
            <a:pPr algn="ctr"/>
            <a:r>
              <a:rPr lang="en-US" sz="40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STEREOCHEMISTRY</a:t>
            </a:r>
          </a:p>
          <a:p>
            <a:pPr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AND CONFORMATION ANALYSIS</a:t>
            </a:r>
            <a:endParaRPr lang="en-IN" sz="4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7348" y="3645024"/>
            <a:ext cx="813690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C00000"/>
                </a:solidFill>
              </a:rPr>
              <a:t>BY</a:t>
            </a:r>
            <a:r>
              <a:rPr lang="en-IN" sz="2800" b="1" dirty="0">
                <a:solidFill>
                  <a:srgbClr val="C00000"/>
                </a:solidFill>
              </a:rPr>
              <a:t>:</a:t>
            </a:r>
          </a:p>
          <a:p>
            <a:pPr algn="ctr"/>
            <a:r>
              <a:rPr lang="en-US" sz="2800" b="1" dirty="0">
                <a:solidFill>
                  <a:srgbClr val="C00000"/>
                </a:solidFill>
              </a:rPr>
              <a:t>JNYANASHREE DARABDHARA</a:t>
            </a:r>
            <a:endParaRPr lang="en-IN" sz="2800" b="1" dirty="0">
              <a:solidFill>
                <a:srgbClr val="C00000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60127" y="6381328"/>
            <a:ext cx="2133600" cy="365125"/>
          </a:xfrm>
        </p:spPr>
        <p:txBody>
          <a:bodyPr/>
          <a:lstStyle/>
          <a:p>
            <a:fld id="{5A661A0B-8DBD-4D61-86BE-C439D149D1D6}" type="slidenum">
              <a:rPr lang="en-IN" smtClean="0">
                <a:solidFill>
                  <a:srgbClr val="C00000"/>
                </a:solidFill>
              </a:rPr>
              <a:t>1</a:t>
            </a:fld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634629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73699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3569" y="386674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Application</a:t>
            </a:r>
            <a:endParaRPr lang="en-IN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30578"/>
            <a:ext cx="1728192" cy="1517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2483768" y="1689443"/>
            <a:ext cx="36724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755023"/>
            <a:ext cx="1152128" cy="1465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406" y="2305743"/>
            <a:ext cx="1512168" cy="1491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287600"/>
            <a:ext cx="1152128" cy="1446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ight Arrow 6"/>
          <p:cNvSpPr/>
          <p:nvPr/>
        </p:nvSpPr>
        <p:spPr>
          <a:xfrm rot="18753016">
            <a:off x="6362794" y="2080670"/>
            <a:ext cx="738890" cy="2243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/>
          <p:cNvSpPr txBox="1"/>
          <p:nvPr/>
        </p:nvSpPr>
        <p:spPr>
          <a:xfrm>
            <a:off x="3167410" y="1275055"/>
            <a:ext cx="1152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sz="1000" dirty="0"/>
              <a:t>2</a:t>
            </a:r>
            <a:r>
              <a:rPr lang="en-US" dirty="0"/>
              <a:t>H</a:t>
            </a:r>
            <a:r>
              <a:rPr lang="en-US" sz="1000" dirty="0"/>
              <a:t>5</a:t>
            </a:r>
            <a:r>
              <a:rPr lang="en-US" dirty="0"/>
              <a:t>ONa</a:t>
            </a:r>
            <a:endParaRPr lang="en-IN" dirty="0"/>
          </a:p>
        </p:txBody>
      </p:sp>
      <p:sp>
        <p:nvSpPr>
          <p:cNvPr id="9" name="Isosceles Triangle 8"/>
          <p:cNvSpPr/>
          <p:nvPr/>
        </p:nvSpPr>
        <p:spPr>
          <a:xfrm>
            <a:off x="3556977" y="1783577"/>
            <a:ext cx="288032" cy="155382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Rectangle 9"/>
          <p:cNvSpPr/>
          <p:nvPr/>
        </p:nvSpPr>
        <p:spPr>
          <a:xfrm>
            <a:off x="1974488" y="2361143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Ξ</a:t>
            </a: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5166" y="2654422"/>
            <a:ext cx="39687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79054" y="3776374"/>
            <a:ext cx="3080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Saw-horse to wedge</a:t>
            </a:r>
            <a:endParaRPr lang="en-IN" b="1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871" y="4365104"/>
            <a:ext cx="1339233" cy="1077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2821123" y="4534282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Ξ</a:t>
            </a: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8490" y="4183370"/>
            <a:ext cx="1212781" cy="1121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5247638" y="455968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Syn</a:t>
            </a:r>
            <a:endParaRPr lang="en-IN" dirty="0"/>
          </a:p>
        </p:txBody>
      </p:sp>
      <p:sp>
        <p:nvSpPr>
          <p:cNvPr id="15" name="Right Arrow 14"/>
          <p:cNvSpPr/>
          <p:nvPr/>
        </p:nvSpPr>
        <p:spPr>
          <a:xfrm>
            <a:off x="4601271" y="4744352"/>
            <a:ext cx="546793" cy="1592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871" y="5282550"/>
            <a:ext cx="1482934" cy="131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2796027" y="5833310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Ξ</a:t>
            </a:r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162" y="5333164"/>
            <a:ext cx="1299420" cy="1233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ight Arrow 16"/>
          <p:cNvSpPr/>
          <p:nvPr/>
        </p:nvSpPr>
        <p:spPr>
          <a:xfrm>
            <a:off x="4713603" y="5833310"/>
            <a:ext cx="722493" cy="184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TextBox 17"/>
          <p:cNvSpPr txBox="1"/>
          <p:nvPr/>
        </p:nvSpPr>
        <p:spPr>
          <a:xfrm>
            <a:off x="5535671" y="5661248"/>
            <a:ext cx="1241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Anti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>
                <a:solidFill>
                  <a:srgbClr val="C00000"/>
                </a:solidFill>
              </a:rPr>
              <a:t>10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96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2656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Wedge to saw-horse:</a:t>
            </a:r>
            <a:endParaRPr lang="en-IN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868" y="836712"/>
            <a:ext cx="1368152" cy="1237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6532" y="895184"/>
            <a:ext cx="1392119" cy="1121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928052" y="1097005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Ξ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68644"/>
            <a:ext cx="803337" cy="970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urved Down Arrow 4"/>
          <p:cNvSpPr/>
          <p:nvPr/>
        </p:nvSpPr>
        <p:spPr>
          <a:xfrm flipH="1">
            <a:off x="617454" y="2501188"/>
            <a:ext cx="576064" cy="30020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" name="Curved Up Arrow 5"/>
          <p:cNvSpPr/>
          <p:nvPr/>
        </p:nvSpPr>
        <p:spPr>
          <a:xfrm flipH="1">
            <a:off x="652789" y="3714739"/>
            <a:ext cx="505393" cy="2384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3591" y="2835952"/>
            <a:ext cx="864096" cy="981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1464007" y="3151249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Ξ</a:t>
            </a: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1021" y="2897181"/>
            <a:ext cx="798513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4736069" y="2783529"/>
            <a:ext cx="0" cy="13018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781469" y="3187964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Ξ</a:t>
            </a:r>
          </a:p>
        </p:txBody>
      </p:sp>
      <p:sp>
        <p:nvSpPr>
          <p:cNvPr id="12" name="Curved Down Arrow 11"/>
          <p:cNvSpPr/>
          <p:nvPr/>
        </p:nvSpPr>
        <p:spPr>
          <a:xfrm>
            <a:off x="5007580" y="2708478"/>
            <a:ext cx="505393" cy="15010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3" name="Curved Up Arrow 12"/>
          <p:cNvSpPr/>
          <p:nvPr/>
        </p:nvSpPr>
        <p:spPr>
          <a:xfrm>
            <a:off x="5007580" y="3770922"/>
            <a:ext cx="505393" cy="19244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891935"/>
            <a:ext cx="792088" cy="887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277" y="2957833"/>
            <a:ext cx="709604" cy="829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2861309" y="3197496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Ξ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08304" y="3145055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Ξ</a:t>
            </a:r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784" y="2841896"/>
            <a:ext cx="890376" cy="97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395536" y="2016194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Fischer to Flying wedge:</a:t>
            </a:r>
            <a:endParaRPr lang="en-IN" b="1" dirty="0"/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9" y="3995903"/>
            <a:ext cx="1821391" cy="447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249305" y="4085427"/>
            <a:ext cx="6973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Wavy line means the configuration is not defined</a:t>
            </a:r>
            <a:endParaRPr lang="en-IN" dirty="0"/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538056"/>
            <a:ext cx="1093225" cy="1183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880944" y="4797152"/>
            <a:ext cx="2317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A,R are </a:t>
            </a:r>
            <a:r>
              <a:rPr lang="en-US" dirty="0" err="1"/>
              <a:t>syn</a:t>
            </a:r>
            <a:endParaRPr lang="en-IN" dirty="0"/>
          </a:p>
        </p:txBody>
      </p:sp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277" y="4318975"/>
            <a:ext cx="1021836" cy="132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653802" y="4797152"/>
            <a:ext cx="1461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A,D are anti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>
                <a:solidFill>
                  <a:srgbClr val="C00000"/>
                </a:solidFill>
              </a:rPr>
              <a:t>11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594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1923" y="247933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Asymmetric </a:t>
            </a:r>
            <a:r>
              <a:rPr lang="en-US" b="1" dirty="0" err="1"/>
              <a:t>centre</a:t>
            </a:r>
            <a:endParaRPr lang="en-IN" b="1" dirty="0"/>
          </a:p>
        </p:txBody>
      </p:sp>
      <p:sp>
        <p:nvSpPr>
          <p:cNvPr id="4" name="Rectangle 3"/>
          <p:cNvSpPr/>
          <p:nvPr/>
        </p:nvSpPr>
        <p:spPr>
          <a:xfrm>
            <a:off x="611560" y="864133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 the four groups attached to the asymmetric center should be different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hybridization of the asymmetric center (C atom) should be sp</a:t>
            </a:r>
            <a:r>
              <a:rPr lang="en-US" baseline="30000" dirty="0"/>
              <a:t>3      </a:t>
            </a:r>
            <a:endParaRPr lang="en-IN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74218"/>
            <a:ext cx="1008112" cy="611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07704" y="1935589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asymmetric center</a:t>
            </a:r>
            <a:endParaRPr lang="en-IN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924" y="1607499"/>
            <a:ext cx="873051" cy="1394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946129" y="2380238"/>
            <a:ext cx="278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endParaRPr lang="en-IN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0795" y="1533868"/>
            <a:ext cx="1243013" cy="1347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108" y="3041626"/>
            <a:ext cx="1192223" cy="1295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9233" y="2870071"/>
            <a:ext cx="1161976" cy="1284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3527884" y="325092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*</a:t>
            </a:r>
          </a:p>
        </p:txBody>
      </p:sp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9444" y="3183440"/>
            <a:ext cx="1176337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35048" y="4715852"/>
            <a:ext cx="4766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 and S </a:t>
            </a:r>
            <a:r>
              <a:rPr lang="en-US" b="1" dirty="0" err="1"/>
              <a:t>nomemclature</a:t>
            </a:r>
            <a:r>
              <a:rPr lang="en-US" b="1" dirty="0"/>
              <a:t> in organic molecules: </a:t>
            </a:r>
            <a:endParaRPr lang="en-IN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46107" y="5085184"/>
            <a:ext cx="69302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 mean Rectus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 mean Sinister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will name R and S nomenclature based on the CIP rule.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>
                <a:solidFill>
                  <a:srgbClr val="C00000"/>
                </a:solidFill>
              </a:rPr>
              <a:t>12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323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260648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CIP rule:</a:t>
            </a:r>
            <a:endParaRPr lang="en-IN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764704"/>
            <a:ext cx="8280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directly attached atom to the asymmetric center having high atomic number will get more priority. In case of isotopes, the isotope with high atomic mass will get more priority.</a:t>
            </a:r>
          </a:p>
          <a:p>
            <a:r>
              <a:rPr lang="en-US" dirty="0"/>
              <a:t>Examples:</a:t>
            </a:r>
          </a:p>
          <a:p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301106" y="2839627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Priority sequence: Br&gt;Cl&gt;F&gt;H</a:t>
            </a:r>
            <a:endParaRPr lang="en-IN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334" y="1836302"/>
            <a:ext cx="1106362" cy="110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763812"/>
            <a:ext cx="970334" cy="108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84226" y="2851256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Priority sequence: F&gt;T&gt;D&gt;H</a:t>
            </a:r>
            <a:endParaRPr lang="en-IN" dirty="0"/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492705"/>
            <a:ext cx="1872208" cy="251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323528" y="4149080"/>
            <a:ext cx="8640960" cy="23762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TextBox 6"/>
          <p:cNvSpPr txBox="1"/>
          <p:nvPr/>
        </p:nvSpPr>
        <p:spPr>
          <a:xfrm>
            <a:off x="467544" y="4208555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Important:</a:t>
            </a:r>
          </a:p>
          <a:p>
            <a:pPr marL="342900" indent="-342900">
              <a:buAutoNum type="arabicPeriod"/>
            </a:pPr>
            <a:r>
              <a:rPr lang="en-US" b="1" dirty="0"/>
              <a:t>(C,C,C) , (6+6+6=18)       Do not look in this way    </a:t>
            </a:r>
          </a:p>
          <a:p>
            <a:pPr marL="342900" indent="-342900">
              <a:buAutoNum type="arabicPeriod"/>
            </a:pPr>
            <a:r>
              <a:rPr lang="en-US" b="1" dirty="0"/>
              <a:t>(N,H,H), (14+1+1)=9)</a:t>
            </a:r>
          </a:p>
          <a:p>
            <a:r>
              <a:rPr lang="en-US" dirty="0"/>
              <a:t>  </a:t>
            </a:r>
          </a:p>
          <a:p>
            <a:r>
              <a:rPr lang="en-US" b="1" dirty="0"/>
              <a:t>Instead look as (C,C,C)= C       </a:t>
            </a:r>
          </a:p>
          <a:p>
            <a:r>
              <a:rPr lang="en-US" b="1" dirty="0"/>
              <a:t> (N,H,H)=N</a:t>
            </a:r>
            <a:endParaRPr lang="en-IN" b="1" dirty="0"/>
          </a:p>
        </p:txBody>
      </p:sp>
      <p:sp>
        <p:nvSpPr>
          <p:cNvPr id="11" name="Right Brace 10"/>
          <p:cNvSpPr/>
          <p:nvPr/>
        </p:nvSpPr>
        <p:spPr>
          <a:xfrm>
            <a:off x="2771800" y="4509120"/>
            <a:ext cx="413159" cy="720080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Right Brace 12"/>
          <p:cNvSpPr/>
          <p:nvPr/>
        </p:nvSpPr>
        <p:spPr>
          <a:xfrm>
            <a:off x="3059832" y="5337212"/>
            <a:ext cx="360040" cy="625669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TextBox 15"/>
          <p:cNvSpPr txBox="1"/>
          <p:nvPr/>
        </p:nvSpPr>
        <p:spPr>
          <a:xfrm>
            <a:off x="3419872" y="5337212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As N has more atomic number then C so (N,H,H) has more priority over (C,C,C)</a:t>
            </a:r>
            <a:endParaRPr lang="en-IN" b="1" dirty="0"/>
          </a:p>
        </p:txBody>
      </p:sp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821" y="1434996"/>
            <a:ext cx="2683975" cy="2050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33008" y="6486282"/>
            <a:ext cx="2133600" cy="365125"/>
          </a:xfrm>
        </p:spPr>
        <p:txBody>
          <a:bodyPr/>
          <a:lstStyle/>
          <a:p>
            <a:fld id="{5A661A0B-8DBD-4D61-86BE-C439D149D1D6}" type="slidenum">
              <a:rPr lang="en-IN" smtClean="0">
                <a:solidFill>
                  <a:srgbClr val="C00000"/>
                </a:solidFill>
              </a:rPr>
              <a:t>13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05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76672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case of double bond and triple bond they become duplicated and triplicated.</a:t>
            </a:r>
          </a:p>
          <a:p>
            <a:r>
              <a:rPr lang="en-US" dirty="0"/>
              <a:t> Examples:</a:t>
            </a:r>
            <a:endParaRPr lang="en-IN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261298"/>
            <a:ext cx="1224136" cy="9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2771800" y="1719686"/>
            <a:ext cx="64807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743" y="1275933"/>
            <a:ext cx="810660" cy="1187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3554602" y="1876498"/>
            <a:ext cx="594636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131840" y="230854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(O,O,H)</a:t>
            </a:r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2339752" y="126129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duplication</a:t>
            </a:r>
            <a:endParaRPr lang="en-IN" dirty="0"/>
          </a:p>
        </p:txBody>
      </p:sp>
      <p:sp>
        <p:nvSpPr>
          <p:cNvPr id="9" name="Double Bracket 8"/>
          <p:cNvSpPr/>
          <p:nvPr/>
        </p:nvSpPr>
        <p:spPr>
          <a:xfrm>
            <a:off x="5148064" y="1123003"/>
            <a:ext cx="2088232" cy="1554875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TextBox 9"/>
          <p:cNvSpPr txBox="1"/>
          <p:nvPr/>
        </p:nvSpPr>
        <p:spPr>
          <a:xfrm>
            <a:off x="5292080" y="126129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 similar with </a:t>
            </a:r>
            <a:endParaRPr lang="en-IN" dirty="0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719687"/>
            <a:ext cx="790938" cy="275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116398"/>
            <a:ext cx="1080303" cy="285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11560" y="2996952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 and S nomenclature in wedge systems:</a:t>
            </a:r>
            <a:endParaRPr lang="en-IN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95536" y="3366284"/>
            <a:ext cx="84969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Assign the asymmetric 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Put the CIP rule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fourth priority group should be always away from the observe. Then move 1-2-3, if the movement is clockwise then R, if anti-clockwise then 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the fourth priority group is towards the observer move 1-2-3, if movement is clockwise then S, if movement is anti-clock wise the 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  <p:sp>
        <p:nvSpPr>
          <p:cNvPr id="13" name="Curved Down Arrow 12"/>
          <p:cNvSpPr/>
          <p:nvPr/>
        </p:nvSpPr>
        <p:spPr>
          <a:xfrm>
            <a:off x="1187624" y="5085184"/>
            <a:ext cx="1080120" cy="5760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4" name="Curved Up Arrow 13"/>
          <p:cNvSpPr/>
          <p:nvPr/>
        </p:nvSpPr>
        <p:spPr>
          <a:xfrm>
            <a:off x="3554602" y="5172228"/>
            <a:ext cx="875907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7815" y="5873261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Clockwise movement</a:t>
            </a:r>
            <a:endParaRPr lang="en-IN" dirty="0"/>
          </a:p>
        </p:txBody>
      </p:sp>
      <p:sp>
        <p:nvSpPr>
          <p:cNvPr id="16" name="TextBox 15"/>
          <p:cNvSpPr txBox="1"/>
          <p:nvPr/>
        </p:nvSpPr>
        <p:spPr>
          <a:xfrm>
            <a:off x="3239852" y="5873261"/>
            <a:ext cx="2268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Anticlockwise movement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>
                <a:solidFill>
                  <a:srgbClr val="C00000"/>
                </a:solidFill>
              </a:rPr>
              <a:t>14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877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764704"/>
            <a:ext cx="2605396" cy="135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0688"/>
            <a:ext cx="2281524" cy="1220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2348880"/>
            <a:ext cx="8532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the fourth priority group is on plane, then do double interchange and determine the R and S. </a:t>
            </a:r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3159415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Examples:</a:t>
            </a:r>
            <a:endParaRPr lang="en-IN" b="1" dirty="0"/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251" y="3159415"/>
            <a:ext cx="1224136" cy="1692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416312" y="3803782"/>
            <a:ext cx="4578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Ξ</a:t>
            </a:r>
          </a:p>
        </p:txBody>
      </p:sp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536" y="3344081"/>
            <a:ext cx="1706488" cy="1277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659" y="5007276"/>
            <a:ext cx="2007715" cy="1662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611138" y="5550462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Ξ</a:t>
            </a:r>
          </a:p>
        </p:txBody>
      </p:sp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1793" y="5327155"/>
            <a:ext cx="986843" cy="86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4219885" y="5523562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Ξ</a:t>
            </a:r>
          </a:p>
        </p:txBody>
      </p:sp>
      <p:pic>
        <p:nvPicPr>
          <p:cNvPr id="7180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8359" y="5184707"/>
            <a:ext cx="1405330" cy="1100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825" y="701013"/>
            <a:ext cx="1066851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>
                <a:solidFill>
                  <a:srgbClr val="C00000"/>
                </a:solidFill>
              </a:rPr>
              <a:t>15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34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95736" y="2528029"/>
            <a:ext cx="436475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THANK YOU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>
                <a:solidFill>
                  <a:srgbClr val="C00000"/>
                </a:solidFill>
              </a:rPr>
              <a:t>16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891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5245470" y="4725144"/>
            <a:ext cx="3528393" cy="14397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Box 3"/>
          <p:cNvSpPr txBox="1"/>
          <p:nvPr/>
        </p:nvSpPr>
        <p:spPr>
          <a:xfrm>
            <a:off x="3229246" y="95767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Stereochemistry</a:t>
            </a:r>
            <a:endParaRPr lang="en-IN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1656184" cy="1361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3932" y="1111473"/>
            <a:ext cx="1352029" cy="1641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203018"/>
            <a:ext cx="1512168" cy="1646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304" y="2867021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Fischer</a:t>
            </a:r>
            <a:endParaRPr lang="en-IN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788024" y="2834067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Newman</a:t>
            </a:r>
            <a:endParaRPr lang="en-IN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2849833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Flying wedge</a:t>
            </a:r>
            <a:endParaRPr lang="en-IN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712054" y="2834067"/>
            <a:ext cx="1405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Saw-horse</a:t>
            </a:r>
            <a:endParaRPr lang="en-IN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39552" y="724054"/>
            <a:ext cx="9217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Projections of organic molecules.</a:t>
            </a:r>
            <a:endParaRPr lang="en-IN" dirty="0"/>
          </a:p>
        </p:txBody>
      </p:sp>
      <p:sp>
        <p:nvSpPr>
          <p:cNvPr id="11" name="TextBox 10"/>
          <p:cNvSpPr txBox="1"/>
          <p:nvPr/>
        </p:nvSpPr>
        <p:spPr>
          <a:xfrm>
            <a:off x="539552" y="3573016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Sawhorse Projections: </a:t>
            </a:r>
          </a:p>
          <a:p>
            <a:endParaRPr lang="en-US" dirty="0"/>
          </a:p>
          <a:p>
            <a:r>
              <a:rPr lang="en-US" dirty="0"/>
              <a:t>There are two types of Y</a:t>
            </a:r>
            <a:endParaRPr lang="en-IN" dirty="0"/>
          </a:p>
        </p:txBody>
      </p:sp>
      <p:sp>
        <p:nvSpPr>
          <p:cNvPr id="12" name="Right Arrow 11"/>
          <p:cNvSpPr/>
          <p:nvPr/>
        </p:nvSpPr>
        <p:spPr>
          <a:xfrm>
            <a:off x="2993955" y="4293096"/>
            <a:ext cx="841260" cy="7200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9676" y="4095737"/>
            <a:ext cx="46672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776180" y="4180438"/>
            <a:ext cx="743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erect</a:t>
            </a:r>
            <a:endParaRPr lang="en-IN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3507" y="4095737"/>
            <a:ext cx="46672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6804248" y="418043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inverted</a:t>
            </a:r>
            <a:endParaRPr lang="en-IN" dirty="0"/>
          </a:p>
        </p:txBody>
      </p:sp>
      <p:sp>
        <p:nvSpPr>
          <p:cNvPr id="17" name="TextBox 16"/>
          <p:cNvSpPr txBox="1"/>
          <p:nvPr/>
        </p:nvSpPr>
        <p:spPr>
          <a:xfrm>
            <a:off x="2803581" y="5881931"/>
            <a:ext cx="1422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endParaRPr lang="en-IN" dirty="0"/>
          </a:p>
        </p:txBody>
      </p:sp>
      <p:sp>
        <p:nvSpPr>
          <p:cNvPr id="18" name="TextBox 17"/>
          <p:cNvSpPr txBox="1"/>
          <p:nvPr/>
        </p:nvSpPr>
        <p:spPr>
          <a:xfrm>
            <a:off x="6193507" y="5697265"/>
            <a:ext cx="1127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Esclipsed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21" name="TextBox 20"/>
          <p:cNvSpPr txBox="1"/>
          <p:nvPr/>
        </p:nvSpPr>
        <p:spPr>
          <a:xfrm>
            <a:off x="2234866" y="5753425"/>
            <a:ext cx="1668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Staggered</a:t>
            </a:r>
            <a:endParaRPr lang="en-IN" dirty="0"/>
          </a:p>
        </p:txBody>
      </p:sp>
      <p:sp>
        <p:nvSpPr>
          <p:cNvPr id="23" name="Rectangle 22"/>
          <p:cNvSpPr/>
          <p:nvPr/>
        </p:nvSpPr>
        <p:spPr>
          <a:xfrm>
            <a:off x="1270357" y="4737044"/>
            <a:ext cx="3223406" cy="14007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826" y="4808409"/>
            <a:ext cx="1607394" cy="1073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694" y="4818041"/>
            <a:ext cx="1397186" cy="933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090" y="4863201"/>
            <a:ext cx="1311264" cy="963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357" y="5012052"/>
            <a:ext cx="1441697" cy="926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>
                <a:solidFill>
                  <a:srgbClr val="C00000"/>
                </a:solidFill>
              </a:rPr>
              <a:t>2</a:t>
            </a:fld>
            <a:endParaRPr lang="en-IN" dirty="0">
              <a:solidFill>
                <a:srgbClr val="C00000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060" y="1208365"/>
            <a:ext cx="1498294" cy="1363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9443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5"/>
            <a:ext cx="1512168" cy="1202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33775"/>
            <a:ext cx="1224136" cy="12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67744" y="333775"/>
            <a:ext cx="25922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B,F is towards the observer</a:t>
            </a:r>
          </a:p>
          <a:p>
            <a:r>
              <a:rPr lang="en-US" dirty="0"/>
              <a:t>E,C is away from the observer</a:t>
            </a:r>
          </a:p>
          <a:p>
            <a:r>
              <a:rPr lang="en-US" dirty="0"/>
              <a:t>A,D in plane</a:t>
            </a:r>
          </a:p>
          <a:p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7010459" y="216611"/>
            <a:ext cx="16561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B,D is towards observer</a:t>
            </a:r>
          </a:p>
          <a:p>
            <a:r>
              <a:rPr lang="en-US" dirty="0"/>
              <a:t>A,F away from observer</a:t>
            </a:r>
          </a:p>
          <a:p>
            <a:r>
              <a:rPr lang="en-US" dirty="0"/>
              <a:t>C,E in plane</a:t>
            </a:r>
            <a:endParaRPr lang="en-IN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26" y="2413403"/>
            <a:ext cx="1484077" cy="1336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51724" y="2413403"/>
            <a:ext cx="2304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B,D towards the observer</a:t>
            </a:r>
          </a:p>
          <a:p>
            <a:r>
              <a:rPr lang="en-US" dirty="0"/>
              <a:t>F,C away from observer</a:t>
            </a:r>
          </a:p>
          <a:p>
            <a:r>
              <a:rPr lang="en-US" dirty="0"/>
              <a:t>E,A in plane</a:t>
            </a:r>
            <a:endParaRPr lang="en-IN" dirty="0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901" y="2413403"/>
            <a:ext cx="1430347" cy="108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010459" y="2413403"/>
            <a:ext cx="19540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B,D towards the observer</a:t>
            </a:r>
          </a:p>
          <a:p>
            <a:r>
              <a:rPr lang="en-US" dirty="0"/>
              <a:t>F,C away from the observer</a:t>
            </a:r>
          </a:p>
          <a:p>
            <a:r>
              <a:rPr lang="en-US" dirty="0"/>
              <a:t>A,E in plane</a:t>
            </a:r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539552" y="3912472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Conversion of one sawhorse to another</a:t>
            </a:r>
            <a:endParaRPr lang="en-IN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39552" y="4302240"/>
            <a:ext cx="828092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C-C bond is kept constant during the conversion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will fix one carbon and rotate the other carbon by 120°, 180° and 60° and observer the changes in the nature of Y’s.  </a:t>
            </a:r>
            <a:endParaRPr lang="en-IN" dirty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16" y="5293425"/>
            <a:ext cx="751103" cy="717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4" name="Straight Arrow Connector 13"/>
          <p:cNvCxnSpPr/>
          <p:nvPr/>
        </p:nvCxnSpPr>
        <p:spPr>
          <a:xfrm>
            <a:off x="1202633" y="5829452"/>
            <a:ext cx="54006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82550" y="5460120"/>
            <a:ext cx="7802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120°</a:t>
            </a:r>
            <a:endParaRPr lang="en-IN" dirty="0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693" y="5293425"/>
            <a:ext cx="812794" cy="71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8815" y="5225570"/>
            <a:ext cx="746571" cy="864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267" y="5250014"/>
            <a:ext cx="842168" cy="752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Straight Arrow Connector 17"/>
          <p:cNvCxnSpPr/>
          <p:nvPr/>
        </p:nvCxnSpPr>
        <p:spPr>
          <a:xfrm>
            <a:off x="4328528" y="5780582"/>
            <a:ext cx="528759" cy="424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383058" y="5439849"/>
            <a:ext cx="506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60°</a:t>
            </a:r>
            <a:endParaRPr lang="en-IN" dirty="0"/>
          </a:p>
        </p:txBody>
      </p:sp>
      <p:sp>
        <p:nvSpPr>
          <p:cNvPr id="23" name="Rectangle 22"/>
          <p:cNvSpPr/>
          <p:nvPr/>
        </p:nvSpPr>
        <p:spPr>
          <a:xfrm>
            <a:off x="3779912" y="6165304"/>
            <a:ext cx="432048" cy="904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180" y="5161472"/>
            <a:ext cx="810851" cy="82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2488" y="5189697"/>
            <a:ext cx="876241" cy="758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5" name="Straight Arrow Connector 24"/>
          <p:cNvCxnSpPr/>
          <p:nvPr/>
        </p:nvCxnSpPr>
        <p:spPr>
          <a:xfrm flipV="1">
            <a:off x="7142733" y="5784823"/>
            <a:ext cx="695818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142733" y="5396941"/>
            <a:ext cx="693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180°</a:t>
            </a:r>
            <a:endParaRPr lang="en-IN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2987824" y="5250014"/>
            <a:ext cx="0" cy="7414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8" name="Straight Connector 2047"/>
          <p:cNvCxnSpPr/>
          <p:nvPr/>
        </p:nvCxnSpPr>
        <p:spPr>
          <a:xfrm>
            <a:off x="6089074" y="5189697"/>
            <a:ext cx="0" cy="7587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" name="TextBox 2048"/>
          <p:cNvSpPr txBox="1"/>
          <p:nvPr/>
        </p:nvSpPr>
        <p:spPr>
          <a:xfrm>
            <a:off x="539552" y="6165304"/>
            <a:ext cx="6470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120° rotation no change in the nature of 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180° and 60° rotation the Y nature changes</a:t>
            </a:r>
            <a:endParaRPr lang="en-IN" dirty="0"/>
          </a:p>
        </p:txBody>
      </p:sp>
      <p:sp>
        <p:nvSpPr>
          <p:cNvPr id="2" name="Rectangle 1"/>
          <p:cNvSpPr/>
          <p:nvPr/>
        </p:nvSpPr>
        <p:spPr>
          <a:xfrm>
            <a:off x="3702994" y="5896620"/>
            <a:ext cx="278212" cy="3358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>
                <a:solidFill>
                  <a:srgbClr val="C00000"/>
                </a:solidFill>
              </a:rPr>
              <a:t>3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198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468" y="804439"/>
            <a:ext cx="1742357" cy="1504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2555776" y="188640"/>
            <a:ext cx="0" cy="8640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ircular Arrow 7"/>
          <p:cNvSpPr/>
          <p:nvPr/>
        </p:nvSpPr>
        <p:spPr>
          <a:xfrm rot="11149534">
            <a:off x="2087724" y="-219317"/>
            <a:ext cx="936104" cy="978777"/>
          </a:xfrm>
          <a:prstGeom prst="circularArrow">
            <a:avLst/>
          </a:prstGeom>
          <a:solidFill>
            <a:schemeClr val="tx1"/>
          </a:solidFill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95223" y="59575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 axis</a:t>
            </a:r>
            <a:endParaRPr lang="en-IN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083" y="683404"/>
            <a:ext cx="1578074" cy="1384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Straight Arrow Connector 10"/>
          <p:cNvCxnSpPr/>
          <p:nvPr/>
        </p:nvCxnSpPr>
        <p:spPr>
          <a:xfrm>
            <a:off x="3782825" y="1436394"/>
            <a:ext cx="1221223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82825" y="819820"/>
            <a:ext cx="144016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Rotation around Z axis</a:t>
            </a:r>
            <a:endParaRPr lang="en-IN" dirty="0"/>
          </a:p>
        </p:txBody>
      </p:sp>
      <p:sp>
        <p:nvSpPr>
          <p:cNvPr id="13" name="TextBox 12"/>
          <p:cNvSpPr txBox="1"/>
          <p:nvPr/>
        </p:nvSpPr>
        <p:spPr>
          <a:xfrm>
            <a:off x="1040695" y="2289698"/>
            <a:ext cx="4539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Application:</a:t>
            </a:r>
            <a:endParaRPr lang="en-IN" b="1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8530" y="2474364"/>
            <a:ext cx="1676012" cy="1097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3436" y="2563469"/>
            <a:ext cx="1286272" cy="1120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5580112" y="2699910"/>
            <a:ext cx="34563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and C are syn. </a:t>
            </a:r>
            <a:r>
              <a:rPr lang="en-US" dirty="0" err="1"/>
              <a:t>Syn</a:t>
            </a:r>
            <a:r>
              <a:rPr lang="en-US" dirty="0"/>
              <a:t> occurs in eclipsed configuration</a:t>
            </a:r>
            <a:endParaRPr lang="en-IN" dirty="0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075" y="3608537"/>
            <a:ext cx="1168750" cy="1225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3745141" y="4036421"/>
            <a:ext cx="5400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and C are anti. Anti occurs in staggered configuration</a:t>
            </a:r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12" y="4820664"/>
            <a:ext cx="1356900" cy="1303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Straight Arrow Connector 18"/>
          <p:cNvCxnSpPr/>
          <p:nvPr/>
        </p:nvCxnSpPr>
        <p:spPr>
          <a:xfrm>
            <a:off x="1756806" y="5467351"/>
            <a:ext cx="112638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566463" y="5103071"/>
            <a:ext cx="1455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NaI</a:t>
            </a:r>
            <a:r>
              <a:rPr lang="en-US" dirty="0"/>
              <a:t>, Acetone</a:t>
            </a:r>
            <a:endParaRPr lang="en-IN" dirty="0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9565" y="4833638"/>
            <a:ext cx="1265183" cy="1099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6540584" y="5844264"/>
            <a:ext cx="99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trans</a:t>
            </a:r>
            <a:endParaRPr lang="en-IN" dirty="0"/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0517" y="4618578"/>
            <a:ext cx="1507507" cy="121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2759319" y="5929229"/>
            <a:ext cx="3085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120° around C1, 60° around C2</a:t>
            </a:r>
            <a:endParaRPr lang="en-IN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4902797" y="5467351"/>
            <a:ext cx="100811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>
                <a:solidFill>
                  <a:srgbClr val="C00000"/>
                </a:solidFill>
              </a:rPr>
              <a:t>4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599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6714" y="219998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Newman Representation</a:t>
            </a:r>
            <a:endParaRPr lang="en-IN" b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099" y="773013"/>
            <a:ext cx="1531479" cy="129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948" y="835348"/>
            <a:ext cx="1656184" cy="1174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783047" y="1072667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U-Up, R-Right, B-Back, F-Front, L-left, D-Down </a:t>
            </a:r>
            <a:endParaRPr lang="en-IN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438" y="1923277"/>
            <a:ext cx="936104" cy="1085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902444"/>
            <a:ext cx="1175043" cy="10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2721" y="2063466"/>
            <a:ext cx="1185858" cy="97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0838" y="2063466"/>
            <a:ext cx="1213090" cy="104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2414" y="3102621"/>
            <a:ext cx="1985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Erect-inverted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2843808" y="310965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Inverted-erect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4922721" y="3109654"/>
            <a:ext cx="1881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Inverted-inverted</a:t>
            </a:r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7092280" y="310965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Erect-erect</a:t>
            </a:r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275453" y="3616189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conversion of one </a:t>
            </a:r>
            <a:r>
              <a:rPr lang="en-US" dirty="0" err="1"/>
              <a:t>newman</a:t>
            </a:r>
            <a:r>
              <a:rPr lang="en-US" dirty="0"/>
              <a:t> to another is similar to the conversions in saw-horse</a:t>
            </a:r>
            <a:endParaRPr lang="en-IN" dirty="0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099" y="3973210"/>
            <a:ext cx="1531479" cy="1605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376539" y="4715367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Ξ</a:t>
            </a:r>
            <a:endParaRPr lang="en-IN" dirty="0"/>
          </a:p>
        </p:txBody>
      </p:sp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483" y="3939355"/>
            <a:ext cx="1235167" cy="1639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709370" y="4159001"/>
            <a:ext cx="3131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120° rotation around the front carbon</a:t>
            </a:r>
          </a:p>
          <a:p>
            <a:r>
              <a:rPr lang="en-US" dirty="0"/>
              <a:t>60° rotation around the back carbon</a:t>
            </a:r>
            <a:endParaRPr lang="en-IN" dirty="0"/>
          </a:p>
        </p:txBody>
      </p:sp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13" y="5043479"/>
            <a:ext cx="1103052" cy="1814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390965" y="5949076"/>
            <a:ext cx="1740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A,Q are anti</a:t>
            </a:r>
            <a:endParaRPr lang="en-IN" dirty="0"/>
          </a:p>
        </p:txBody>
      </p:sp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244" y="5545266"/>
            <a:ext cx="981831" cy="1367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4103948" y="5950739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</a:t>
            </a:r>
            <a:endParaRPr lang="en-IN" dirty="0"/>
          </a:p>
        </p:txBody>
      </p:sp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5545266"/>
            <a:ext cx="965418" cy="1238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6" name="Straight Connector 15"/>
          <p:cNvCxnSpPr/>
          <p:nvPr/>
        </p:nvCxnSpPr>
        <p:spPr>
          <a:xfrm>
            <a:off x="2710838" y="5578978"/>
            <a:ext cx="0" cy="12043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022044" y="5996485"/>
            <a:ext cx="12531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A,Q are </a:t>
            </a:r>
            <a:r>
              <a:rPr lang="en-IN" dirty="0" err="1"/>
              <a:t>syn</a:t>
            </a:r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>
                <a:solidFill>
                  <a:srgbClr val="C00000"/>
                </a:solidFill>
              </a:rPr>
              <a:t>5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237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60648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Fischer Representation</a:t>
            </a:r>
            <a:endParaRPr lang="en-IN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79591" y="698991"/>
            <a:ext cx="50565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Vertical line means away from the observer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Horizontal line means towards the observer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In Fischer the maximum number of carbon atom should lie on line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The most oxidized group should lie at the top and least oxidized group should be at the bottom</a:t>
            </a:r>
          </a:p>
          <a:p>
            <a:pPr algn="just"/>
            <a:endParaRPr lang="en-IN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18583"/>
            <a:ext cx="1224136" cy="1807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9553"/>
            <a:ext cx="1224136" cy="1856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730316"/>
            <a:ext cx="1970319" cy="1137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2619" y="2788061"/>
            <a:ext cx="833437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619234" y="3114194"/>
            <a:ext cx="765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Ξ</a:t>
            </a:r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591277" y="4036422"/>
            <a:ext cx="7401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Conversion of one fisher to another Fischer representation</a:t>
            </a:r>
            <a:endParaRPr lang="en-IN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62528" y="4468470"/>
            <a:ext cx="74298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fisher in plane rotation is allowed, out of plane rotation is restricted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By keeping one bond constant we can rotate the other three groups by angles of n multiples of 120°.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490386"/>
            <a:ext cx="1296144" cy="89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064771" y="563906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Ξ</a:t>
            </a:r>
            <a:endParaRPr lang="en-IN" dirty="0"/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2311" y="5487008"/>
            <a:ext cx="985160" cy="897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89991" y="5301208"/>
            <a:ext cx="29243" cy="14401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663" y="5563904"/>
            <a:ext cx="657111" cy="820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Circular Arrow 12"/>
          <p:cNvSpPr/>
          <p:nvPr/>
        </p:nvSpPr>
        <p:spPr>
          <a:xfrm>
            <a:off x="4139952" y="5301208"/>
            <a:ext cx="432048" cy="522520"/>
          </a:xfrm>
          <a:prstGeom prst="circular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4" name="Curved Up Arrow 13"/>
          <p:cNvSpPr/>
          <p:nvPr/>
        </p:nvSpPr>
        <p:spPr>
          <a:xfrm rot="161216" flipH="1">
            <a:off x="4172867" y="6507397"/>
            <a:ext cx="424700" cy="169406"/>
          </a:xfrm>
          <a:prstGeom prst="curved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32040" y="6407434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180° around Z axis</a:t>
            </a:r>
            <a:endParaRPr lang="en-IN" dirty="0"/>
          </a:p>
        </p:txBody>
      </p:sp>
      <p:sp>
        <p:nvSpPr>
          <p:cNvPr id="16" name="TextBox 15"/>
          <p:cNvSpPr txBox="1"/>
          <p:nvPr/>
        </p:nvSpPr>
        <p:spPr>
          <a:xfrm>
            <a:off x="4786903" y="5751188"/>
            <a:ext cx="578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Ξ</a:t>
            </a:r>
            <a:endParaRPr lang="en-IN" b="1" dirty="0"/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9101" y="5501725"/>
            <a:ext cx="657569" cy="905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>
                <a:solidFill>
                  <a:srgbClr val="C00000"/>
                </a:solidFill>
              </a:rPr>
              <a:t>6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750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548680"/>
            <a:ext cx="864096" cy="795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48680"/>
            <a:ext cx="720080" cy="795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>
            <a:off x="2411760" y="946410"/>
            <a:ext cx="9721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267744" y="57707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 allowed</a:t>
            </a:r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577078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180° around Y axis, out of plane rotation</a:t>
            </a:r>
            <a:endParaRPr lang="en-IN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412" y="1448990"/>
            <a:ext cx="876300" cy="165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178654" y="190754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Ξ</a:t>
            </a:r>
            <a:endParaRPr lang="en-IN" dirty="0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759" y="1401366"/>
            <a:ext cx="881063" cy="170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923928" y="1874732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During the rotation the bond between the Carbon atoms was kept constant.</a:t>
            </a:r>
            <a:endParaRPr lang="en-IN" dirty="0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665" y="3319081"/>
            <a:ext cx="881063" cy="170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155245" y="3986108"/>
            <a:ext cx="980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Ξ</a:t>
            </a:r>
            <a:endParaRPr lang="en-IN" dirty="0"/>
          </a:p>
        </p:txBody>
      </p:sp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6125" y="3358768"/>
            <a:ext cx="898525" cy="166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851920" y="3861048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180°  around Z axis, diagonal rotation</a:t>
            </a:r>
            <a:endParaRPr lang="en-IN" dirty="0"/>
          </a:p>
        </p:txBody>
      </p:sp>
      <p:sp>
        <p:nvSpPr>
          <p:cNvPr id="12" name="TextBox 11"/>
          <p:cNvSpPr txBox="1"/>
          <p:nvPr/>
        </p:nvSpPr>
        <p:spPr>
          <a:xfrm>
            <a:off x="431540" y="5180075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Saw-horse to </a:t>
            </a:r>
            <a:r>
              <a:rPr lang="en-US" b="1" dirty="0" err="1"/>
              <a:t>newman</a:t>
            </a:r>
            <a:r>
              <a:rPr lang="en-US" b="1" dirty="0"/>
              <a:t>:</a:t>
            </a:r>
            <a:endParaRPr lang="en-IN" b="1" dirty="0"/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549407"/>
            <a:ext cx="1126461" cy="1066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377981" y="5863653"/>
            <a:ext cx="601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Ξ</a:t>
            </a:r>
            <a:endParaRPr lang="en-IN" dirty="0"/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0695" y="5549407"/>
            <a:ext cx="1450859" cy="1076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4572000" y="516995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Newman to sawhorse</a:t>
            </a:r>
            <a:endParaRPr lang="en-IN" b="1" dirty="0"/>
          </a:p>
        </p:txBody>
      </p:sp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495" y="5483839"/>
            <a:ext cx="9366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5436096" y="5863653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Ξ</a:t>
            </a:r>
            <a:endParaRPr lang="en-IN" dirty="0"/>
          </a:p>
        </p:txBody>
      </p:sp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265" y="5516091"/>
            <a:ext cx="1309023" cy="1228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>
                <a:solidFill>
                  <a:srgbClr val="C00000"/>
                </a:solidFill>
              </a:rPr>
              <a:t>7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012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04664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Saw-horse to Fischer</a:t>
            </a:r>
            <a:endParaRPr lang="en-IN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56792"/>
            <a:ext cx="1368152" cy="1289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own Arrow 2"/>
          <p:cNvSpPr/>
          <p:nvPr/>
        </p:nvSpPr>
        <p:spPr>
          <a:xfrm>
            <a:off x="1043608" y="908720"/>
            <a:ext cx="14401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Box 3"/>
          <p:cNvSpPr txBox="1"/>
          <p:nvPr/>
        </p:nvSpPr>
        <p:spPr>
          <a:xfrm>
            <a:off x="1475656" y="104011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Press it from top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2123728" y="1865545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Ξ</a:t>
            </a:r>
            <a:endParaRPr lang="en-IN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349" y="1358142"/>
            <a:ext cx="860425" cy="171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67544" y="3075817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Only erect-erect form will convert to fisher.</a:t>
            </a:r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3779912" y="1556792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Legs are converted to vertical and arms are converted to horizontal line</a:t>
            </a:r>
            <a:endParaRPr lang="en-IN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433211"/>
            <a:ext cx="1414736" cy="146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903598" y="4122495"/>
            <a:ext cx="1176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Ξ</a:t>
            </a:r>
            <a:endParaRPr lang="en-IN" dirty="0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4196" y="3445149"/>
            <a:ext cx="863600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ight Arrow 10"/>
          <p:cNvSpPr/>
          <p:nvPr/>
        </p:nvSpPr>
        <p:spPr>
          <a:xfrm rot="2684856">
            <a:off x="1716856" y="4662190"/>
            <a:ext cx="668760" cy="317604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435" y="5127723"/>
            <a:ext cx="1304325" cy="117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Up Arrow 11"/>
          <p:cNvSpPr/>
          <p:nvPr/>
        </p:nvSpPr>
        <p:spPr>
          <a:xfrm rot="2664665">
            <a:off x="3775266" y="4634331"/>
            <a:ext cx="374148" cy="692674"/>
          </a:xfrm>
          <a:prstGeom prst="upArrow">
            <a:avLst>
              <a:gd name="adj1" fmla="val 33048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>
                <a:solidFill>
                  <a:srgbClr val="C00000"/>
                </a:solidFill>
              </a:rPr>
              <a:t>8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940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6298" y="266402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Fischer to saw-horse:</a:t>
            </a:r>
            <a:endParaRPr lang="en-IN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307" y="635734"/>
            <a:ext cx="1728192" cy="1653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69118"/>
            <a:ext cx="1945010" cy="1539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87824" y="110700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Ξ</a:t>
            </a:r>
            <a:endParaRPr lang="en-IN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286" y="244247"/>
            <a:ext cx="1584176" cy="1555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272415" y="1153978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Ξ</a:t>
            </a:r>
          </a:p>
        </p:txBody>
      </p:sp>
      <p:sp>
        <p:nvSpPr>
          <p:cNvPr id="5" name="Curved Up Arrow 4"/>
          <p:cNvSpPr/>
          <p:nvPr/>
        </p:nvSpPr>
        <p:spPr>
          <a:xfrm>
            <a:off x="4765816" y="1728335"/>
            <a:ext cx="1656184" cy="37983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3223" y="2176002"/>
            <a:ext cx="3852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180° rotation at C2</a:t>
            </a:r>
            <a:endParaRPr lang="en-IN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25" y="2211673"/>
            <a:ext cx="1503363" cy="142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1815473" y="3069490"/>
            <a:ext cx="1182089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84973" y="2611288"/>
            <a:ext cx="2230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NaI</a:t>
            </a:r>
            <a:r>
              <a:rPr lang="en-US" dirty="0"/>
              <a:t>, acetone</a:t>
            </a:r>
            <a:endParaRPr lang="en-IN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809" y="2243762"/>
            <a:ext cx="1018157" cy="1428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176394" y="2608351"/>
            <a:ext cx="4140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Convert to erect-erect sawhorse and then do the elimination</a:t>
            </a:r>
            <a:endParaRPr lang="en-IN" dirty="0"/>
          </a:p>
        </p:txBody>
      </p:sp>
      <p:sp>
        <p:nvSpPr>
          <p:cNvPr id="12" name="Right Arrow 11"/>
          <p:cNvSpPr/>
          <p:nvPr/>
        </p:nvSpPr>
        <p:spPr>
          <a:xfrm>
            <a:off x="3923928" y="2795954"/>
            <a:ext cx="190930" cy="129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TextBox 12"/>
          <p:cNvSpPr txBox="1"/>
          <p:nvPr/>
        </p:nvSpPr>
        <p:spPr>
          <a:xfrm>
            <a:off x="611560" y="3699526"/>
            <a:ext cx="3407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Newmann</a:t>
            </a:r>
            <a:r>
              <a:rPr lang="en-US" b="1" dirty="0"/>
              <a:t> to Fischer</a:t>
            </a:r>
            <a:r>
              <a:rPr lang="en-US" dirty="0"/>
              <a:t>:</a:t>
            </a:r>
            <a:endParaRPr lang="en-IN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00" y="3909844"/>
            <a:ext cx="1199860" cy="1368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905" y="3692294"/>
            <a:ext cx="1656184" cy="207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246425" y="4360643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Ξ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9830" y="4132441"/>
            <a:ext cx="48973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This conversion is similar to sawhorse to </a:t>
            </a:r>
            <a:r>
              <a:rPr lang="en-US" dirty="0" err="1"/>
              <a:t>newmann</a:t>
            </a:r>
            <a:r>
              <a:rPr lang="en-US" dirty="0"/>
              <a:t>. </a:t>
            </a:r>
            <a:r>
              <a:rPr lang="en-US" dirty="0" err="1"/>
              <a:t>Onle</a:t>
            </a:r>
            <a:r>
              <a:rPr lang="en-US" dirty="0"/>
              <a:t> the erect-erect form will convert to </a:t>
            </a:r>
            <a:r>
              <a:rPr lang="en-US" dirty="0" err="1"/>
              <a:t>fischer</a:t>
            </a:r>
            <a:endParaRPr lang="en-IN" dirty="0"/>
          </a:p>
        </p:txBody>
      </p:sp>
      <p:sp>
        <p:nvSpPr>
          <p:cNvPr id="16" name="TextBox 15"/>
          <p:cNvSpPr txBox="1"/>
          <p:nvPr/>
        </p:nvSpPr>
        <p:spPr>
          <a:xfrm>
            <a:off x="631903" y="5134728"/>
            <a:ext cx="2747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Fischer to Newman:</a:t>
            </a:r>
            <a:endParaRPr lang="en-IN" b="1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044" y="5322534"/>
            <a:ext cx="1419225" cy="138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982" y="5504060"/>
            <a:ext cx="885825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2811" y="5443734"/>
            <a:ext cx="915987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16"/>
          <p:cNvSpPr/>
          <p:nvPr/>
        </p:nvSpPr>
        <p:spPr>
          <a:xfrm flipV="1">
            <a:off x="4650456" y="5838506"/>
            <a:ext cx="285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Ξ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083318" y="5838506"/>
            <a:ext cx="298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Ξ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1A0B-8DBD-4D61-86BE-C439D149D1D6}" type="slidenum">
              <a:rPr lang="en-IN" smtClean="0">
                <a:solidFill>
                  <a:srgbClr val="C00000"/>
                </a:solidFill>
              </a:rPr>
              <a:t>9</a:t>
            </a:fld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11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884</Words>
  <Application>Microsoft Office PowerPoint</Application>
  <PresentationFormat>On-screen Show (4:3)</PresentationFormat>
  <Paragraphs>176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Jnyanashree Darabdhara</dc:creator>
  <cp:lastModifiedBy>Jnyanashree Darabdhara</cp:lastModifiedBy>
  <cp:revision>12</cp:revision>
  <dcterms:created xsi:type="dcterms:W3CDTF">2023-06-14T15:59:52Z</dcterms:created>
  <dcterms:modified xsi:type="dcterms:W3CDTF">2024-03-28T06:47:24Z</dcterms:modified>
</cp:coreProperties>
</file>