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6" r:id="rId14"/>
    <p:sldId id="268" r:id="rId15"/>
    <p:sldId id="267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28-Mar-24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474893"/>
            <a:ext cx="378501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CHM-SEC-151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BSc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Second Semester)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457200"/>
            <a:ext cx="52578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Class Notes on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Analysis of Water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4038600"/>
            <a:ext cx="5257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Prepared By</a:t>
            </a:r>
          </a:p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Ponchami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Sharma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Assistant Professor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Department of Chemistry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Haflong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Government College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8153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In-situ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Measurement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Conducting on-site measurements of water quality parameters without collecting water samples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 portable instruments to measure parameters such as pH, temperature, dissolved oxygen, and conductivity directly in the water.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Record measurements at each sampling location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69913" lvl="1" indent="-112713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Provides real-time data on water quality conditions, supplementing traditional sampling methods.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09600"/>
            <a:ext cx="830580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u="sng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300" b="1" u="sng" dirty="0" smtClean="0">
                <a:latin typeface="Times New Roman" pitchFamily="18" charset="0"/>
                <a:cs typeface="Times New Roman" pitchFamily="18" charset="0"/>
              </a:rPr>
              <a:t>y Boiling</a:t>
            </a:r>
          </a:p>
          <a:p>
            <a:pPr algn="just"/>
            <a:endParaRPr lang="en-US" sz="23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Boiling water is one of the oldest and simplest methods for purifying water.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It is highly effective in killing various harmful microorganisms present in water.</a:t>
            </a:r>
          </a:p>
          <a:p>
            <a:pPr algn="just"/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Process of Boiling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Water is heated to its boiling point, typically 100°C (212°F) at sea level.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Sustained boiling for a minimum of one minute is recommended to ensure proper purification.</a:t>
            </a:r>
          </a:p>
          <a:p>
            <a:pPr algn="just"/>
            <a:r>
              <a:rPr lang="en-US" sz="2300" b="1" dirty="0" smtClean="0">
                <a:latin typeface="Times New Roman" pitchFamily="18" charset="0"/>
                <a:cs typeface="Times New Roman" pitchFamily="18" charset="0"/>
              </a:rPr>
              <a:t>Mechanism of Action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Boiling destroys pathogenic bacteria, viruses, and parasites present in water.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Heat disrupts the structure of microbial proteins and enzymes, rendering them inactive.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5600" y="228600"/>
            <a:ext cx="3051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Purification of Water </a:t>
            </a:r>
            <a:endParaRPr lang="en-US" sz="2400" b="1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8534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Advantages</a:t>
            </a:r>
          </a:p>
          <a:p>
            <a:pPr algn="just"/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Cost-effective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Requires minimal equipment and resources.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Easily accessible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Can be performed using common household stoves or campfires.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Kills a broad spectrum of microorganisms, making water safe for consumption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69913" lvl="1" indent="-112713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Limitations</a:t>
            </a:r>
          </a:p>
          <a:p>
            <a:pPr algn="just"/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Does not remove chemical contaminants or dissolved solids.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Energy-intensive, especially for large-scale purification.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Time-consuming compared to other methods such as filtration or chemical treatment.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By Filtration</a:t>
            </a:r>
          </a:p>
          <a:p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Water purification is the process of removing contaminants from water to produce clean and safe drinking water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Filtration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Process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Filtration is a key step in water purification where water passes through a medium that traps impurities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Types of Filtration: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Gravity Filtration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8975" lvl="1" indent="-231775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Relies on gravity to pull water through a filtration medium such as sand or gravel.</a:t>
            </a:r>
          </a:p>
          <a:p>
            <a:pPr marL="688975" lvl="1" indent="-231775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Commonly used in household water filters and municipal water treatment plants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Pressure Filtration: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Water is forced through a filtration medium under pressure, increasing the filtration rate.</a:t>
            </a: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Often used in industrial applications and advanced water treatment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systems.</a:t>
            </a:r>
          </a:p>
          <a:p>
            <a:pPr marL="688975" lvl="1" indent="-231775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  <a:tabLst>
                <a:tab pos="165100" algn="l"/>
                <a:tab pos="344488" algn="l"/>
              </a:tabLst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Activated Carbon Filtration: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Utilizes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activated carbon to adsorb impurities such as organic compounds, chlorine, and odors.</a:t>
            </a: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Effective in removing taste and odor from water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8975" lvl="1" indent="-231775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65100" indent="-16510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Membrane Filtration: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Involves passing water through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semipermeable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membrane that blocks contaminants based on size.</a:t>
            </a:r>
          </a:p>
          <a:p>
            <a:pPr marL="688975" lvl="1" indent="-231775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Includes microfiltration,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ultrafiltration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and reverse osmosis.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35846"/>
            <a:ext cx="8229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Advantages of Filtration:</a:t>
            </a:r>
            <a:endParaRPr lang="en-US" sz="2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Removes a wide range of contaminants including sediments, microorganisms, chemicals, and heavy metals.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Cost-effective and energy-efficient compared to other purification methods.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Suitable for both large-scale water treatment plants and small-scale household systems.</a:t>
            </a:r>
          </a:p>
          <a:p>
            <a:pPr algn="just"/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Challenges:</a:t>
            </a:r>
            <a:endParaRPr lang="en-US" sz="2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Proper maintenance is crucial to ensure optimal performance and prevent clogging of filtration media.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Some contaminants may require additional treatment beyond filtration alone.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Initial investment costs for advanced filtration systems can be high.</a:t>
            </a:r>
          </a:p>
          <a:p>
            <a:pPr algn="just"/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endParaRPr lang="en-US" sz="2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Municipal water treatment plants</a:t>
            </a:r>
          </a:p>
          <a:p>
            <a:pPr marL="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Residential water filtration systems</a:t>
            </a:r>
          </a:p>
          <a:p>
            <a:pPr marL="225425" indent="-104775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Industrial processes such as food and beverage production, pharmaceuticals, and electronics manufacturing.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Distillation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Process</a:t>
            </a:r>
          </a:p>
          <a:p>
            <a:pPr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Distillation is a physical separation process where water is heated to produce vapor and then cooled to condense the vapor back into liquid form.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During distillation, contaminants are left behind as the water evaporates.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304800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Components of a Distillation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System</a:t>
            </a:r>
          </a:p>
          <a:p>
            <a:pPr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Distillation systems typically consist of a boiling chamber, condenser, and collection vessel.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boiling chamber heats the water, causing it to evaporate.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vapor travels through a condenser where it is cooled and condensed back into liquid water.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purified water is collected in a separate vessel.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Advantages of Distillation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Effective removal of contaminants including heavy metals, minerals, bacteria, and viruses.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Relatively simple process requiring minimal maintenance.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be powered by various energy sources including electricity, solar, or gas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Limitations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of Distillation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Energy-intensive process, particularly for large-scale applications.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Slow compared to other purification methods.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May not remove volatile organic compounds (VOCs)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effectively.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of Distillation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Purification of drinking water in households and communities.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Desalination of seawater to produce freshwater.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Industrial applications such as pharmaceutical manufacturing and electronics production.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onchami\Desktop\12.20Properties20of20Substances_Exercises_html_2706ea9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524" y="609600"/>
            <a:ext cx="8377150" cy="411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371600" y="4953000"/>
            <a:ext cx="6096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Schematic diagram of a Simple Distillation Unit</a:t>
            </a:r>
          </a:p>
          <a:p>
            <a:r>
              <a:rPr lang="en-US" sz="900" dirty="0" smtClean="0"/>
              <a:t>(Ref: </a:t>
            </a:r>
            <a:r>
              <a:rPr lang="en-US" sz="900" dirty="0" err="1" smtClean="0"/>
              <a:t>Byju”s</a:t>
            </a:r>
            <a:r>
              <a:rPr lang="en-US" sz="900" dirty="0" smtClean="0"/>
              <a:t>)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2068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UV Treatment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762000"/>
            <a:ext cx="89154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 indent="-120650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UV 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treatment involves exposing water to UV light to disrupt the DNA of microorganisms, preventing their reproduction.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It is a chemical-free process, leaving no residual chemicals in the water.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UV treatment does not alter the taste, color, or odor of water.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90828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Key Components of UV Treatment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Systems</a:t>
            </a:r>
          </a:p>
          <a:p>
            <a:pPr algn="just"/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UV Lamp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Emits UV light at the appropriate wavelength.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Quartz Sleeve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Protects the lamp from water and allows UV light to penetrate into the water.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Reactor Chamber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Where water flows around the UV lamp to receive treatment.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Control Panel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Manages the operation of the UV system, including lamp intensity and monitoring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1524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ANALYSIS OF WATER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09600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endParaRPr lang="en-US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0325" indent="-60325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Water is a fundamental resource essential for life and various human activities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325" indent="-60325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325" indent="-60325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Understanding water purity, sources of contamination, sampling methods, and purification techniques is critical for ensuring safe and clean water supply.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3810000"/>
            <a:ext cx="8153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Definition of Pure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Water</a:t>
            </a:r>
          </a:p>
          <a:p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225425" indent="-104775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Pure water is defined as water that is free from contaminants and impurities, including chemicals, microorganisms, and particulate matter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5425" indent="-104775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25425" indent="-104775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has a neutral pH of 7 and contains only H2O molecules.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381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Advantages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of UV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pPr algn="just"/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Effective against a wide range of microorganisms, including bacteria, viruses, and protozoa.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 harmful byproducts are generated during the purification process.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Requires minimal maintenance compared to other methods like chlorination.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Environmentally friendly and energy-efficient.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4038600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Limitations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of UV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Does not remove non-biological contaminants such as heavy metals, chemicals, or sediment.</a:t>
            </a:r>
          </a:p>
          <a:p>
            <a:pPr marL="120650" indent="-1206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Effectiveness can be reduced if water is turbid or contains particles that block UV light penetration.</a:t>
            </a:r>
          </a:p>
          <a:p>
            <a:pPr marL="120650" indent="-1206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Dependence on electricity for operation.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Applications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of UV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Treatment</a:t>
            </a:r>
          </a:p>
          <a:p>
            <a:endParaRPr lang="en-US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Drinking Water Treatment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Municipal water treatment plants, residential filtration systems, and portable water purification devices.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Wastewater Treatment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Disinfection of treated wastewater before discharge into the environment.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Industrial 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Used in various industries for process water, pharmaceuticals, and food and beverage production.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534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Reverse Osmosis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Reverse osmosis is a process that utilizes a semi-permeable membrane to remove ions, molecules, and larger particles from water.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Principle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It works on the principle of applying pressure to overcome osmotic pressure, forcing water through the membrane while leaving contaminants behind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3352800"/>
            <a:ext cx="845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Components of Reverse Osmosis System: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Pre-filtration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Removes larger particles and sediments to prevent clogging and prolong membrane life.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Reverse Osmosis Membrane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Semi-permeable membrane that separates pure water from impurities.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Pressure Pump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Applies pressure to push water through the membrane.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Post-filtration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Additional filtration to enhance water quality and taste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534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50" indent="-120650" algn="just"/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Process 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of Reverse Osmosis</a:t>
            </a: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20650" indent="-120650" algn="just"/>
            <a:endParaRPr lang="en-US" sz="2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Inlet water enters the system and goes through pre-filtration to remove sediments.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Pressurized water is forced through the RO membrane, where contaminants are left behind.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Purified water is collected while impurities are flushed away.</a:t>
            </a: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Post-filtration may occur to further enhance water quality before distribution.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3600033"/>
            <a:ext cx="8839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Advantages of Reverse Osmosis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High Efficiency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Removes up to 99% of contaminants including bacteria, viruses, heavy metals, and dissolved solids.</a:t>
            </a:r>
          </a:p>
          <a:p>
            <a:pPr algn="just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Versatility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Suitable for various applications including residential, commercial, and industrial water purification.</a:t>
            </a:r>
          </a:p>
          <a:p>
            <a:pPr algn="just"/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Environmentally Friendly: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Reduces the need for bottled water, minimizing plastic waste.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685800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Applications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of Reverse Osmosis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Residential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Provides households with clean drinking water, improving health and well-being.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Commercial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Used in restaurants, hotels, and offices for cooking, drinking, and beverage preparation.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Industrial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Essential for manufacturing processes, pharmaceutical production, and semiconductor manufacturing.</a:t>
            </a: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Desalination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Plays a crucial role in converting seawater into freshwater for drinking and irrigation.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838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Sources of Water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Contamination</a:t>
            </a:r>
          </a:p>
          <a:p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Natural Sources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Such as groundwater contaminated by minerals, metals, and microbial organisms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20650" indent="-12065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Anthropogenic Sources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Pollution from human activities, including industrial discharge, agricultural runoff, sewage, and improper waste disposal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20650" indent="-12065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20650" indent="-120650" algn="just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Surface Water Contamination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Rivers, lakes, and oceans can be contaminated by industrial waste, oil spills, and chemical runoff.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457200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Common Contaminants in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Water</a:t>
            </a:r>
          </a:p>
          <a:p>
            <a:pPr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Microorganisms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Bacteria, viruses, and protozoa can cause waterborne diseases like cholera, typhoid, and dysentery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Chemical Contaminants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Including heavy metals (lead, arsenic), pesticides, industrial chemicals, and pharmaceutical residues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Physical Contaminants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Sediments, suspended solids, and debris can affect water clarity and quality.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990600"/>
            <a:ext cx="838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Grab Sampling</a:t>
            </a:r>
          </a:p>
          <a:p>
            <a:pPr marL="457200" indent="-457200"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Collecting water samples at a specific time and location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Select sampling site and time.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Lower sample container into water, avoiding sediment disturbance.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Collect sample, ensuring proper sealing and labeling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69913" lvl="1" indent="-112713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Suitable for assessing short-term variations in water quality.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3048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Sampling of Water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229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Composite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Sampling</a:t>
            </a:r>
          </a:p>
          <a:p>
            <a:pPr algn="just"/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Combining multiple grab samples collected over a period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Collect grab samples at regular intervals (e.g., hourly, daily).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Mix samples thoroughly to create a composite sample.</a:t>
            </a:r>
          </a:p>
          <a:p>
            <a:pPr marL="569913" lvl="1" indent="-112713" algn="just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Analyze composite sample to obtain an average representation of water quality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69913" lvl="1" indent="-112713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Useful for long-term monitoring and assessing overall water quality trends.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Automatic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Sampling</a:t>
            </a:r>
          </a:p>
          <a:p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Using automated samplers to collect water samples at predetermined intervals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Set sampling intervals and duration on the automated sampler.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Deploy sampler in the water body.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Sampler collects water samples at specified intervals without human intervention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Ideal for continuous monitoring of water quality over extended periods.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8153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Depth Integrated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Sampling</a:t>
            </a:r>
          </a:p>
          <a:p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Collecting water samples from different depths to assess vertical variations in water quality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Lower sampling device or sampler to desired depth intervals.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Collect samples at each depth.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Analyze samples to understand vertical distribution of contaminants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Important for studying stratification in lakes, reservoirs, and oceans.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8305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Purposive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Sampling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Selecting sampling sites based on specific criteria or objectives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Identify sampling objectives (e.g., pollution sources, water use).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Select sampling sites accordingly, ensuring representative coverage.</a:t>
            </a:r>
          </a:p>
          <a:p>
            <a:pPr marL="569913" lvl="1" indent="-112713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Collect samples based on predetermined criteria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Useful for targeted assessment of pollution sources or sensitive ecosystems.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1771</Words>
  <Application>Microsoft Office PowerPoint</Application>
  <PresentationFormat>On-screen Show (4:3)</PresentationFormat>
  <Paragraphs>234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Ponchami</dc:creator>
  <cp:lastModifiedBy>Ponchami</cp:lastModifiedBy>
  <cp:revision>17</cp:revision>
  <dcterms:created xsi:type="dcterms:W3CDTF">2006-08-16T00:00:00Z</dcterms:created>
  <dcterms:modified xsi:type="dcterms:W3CDTF">2024-03-29T15:08:30Z</dcterms:modified>
</cp:coreProperties>
</file>