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kramjit Sharma" initials="B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621C"/>
    <a:srgbClr val="333399"/>
    <a:srgbClr val="006600"/>
    <a:srgbClr val="FF6600"/>
    <a:srgbClr val="CA4892"/>
    <a:srgbClr val="EA9CFA"/>
    <a:srgbClr val="FEF998"/>
    <a:srgbClr val="FF3300"/>
    <a:srgbClr val="F8A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1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26621C"/>
                </a:solidFill>
                <a:latin typeface="Arial Rounded MT Bold" pitchFamily="34" charset="0"/>
              </a:rPr>
              <a:t>Vander Waals Forces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581400"/>
            <a:ext cx="838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Arial Rounded MT Bold" pitchFamily="34" charset="0"/>
              </a:rPr>
              <a:t>by</a:t>
            </a:r>
          </a:p>
          <a:p>
            <a:pPr algn="ctr"/>
            <a:endParaRPr lang="en-US" dirty="0">
              <a:latin typeface="Arial Rounded MT Bold" pitchFamily="34" charset="0"/>
            </a:endParaRPr>
          </a:p>
          <a:p>
            <a:pPr algn="ctr"/>
            <a:r>
              <a:rPr 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4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Ponchami</a:t>
            </a:r>
            <a:r>
              <a:rPr 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Sharma </a:t>
            </a: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Chemistry,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Haflong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Government College, Dima Hasao-788819, Assam, India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Dutch physicist Johannes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Diderik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van der Waals, first postulated van der Waals force in 1873</a:t>
            </a:r>
          </a:p>
        </p:txBody>
      </p:sp>
      <p:pic>
        <p:nvPicPr>
          <p:cNvPr id="1029" name="Picture 5" descr="C:\Users\Ponchami\Desktop\Johannes_Diderik_van_der_Wa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3368" y="238460"/>
            <a:ext cx="1747446" cy="197636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2400" y="1250598"/>
            <a:ext cx="6934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van der Waals force is defined as a 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distance dependent non-bonding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interaction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between atoms or molecules. The interaction may also present between ion and molecules.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2611936"/>
            <a:ext cx="5943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Main characteristics of van der Waals force:</a:t>
            </a:r>
            <a:r>
              <a:rPr lang="en-US" b="1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3124200"/>
            <a:ext cx="861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It is a very weak 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attractive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interaction (&lt; 8 kJ mol</a:t>
            </a:r>
            <a:r>
              <a:rPr lang="en-US" sz="22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It is a physical interaction, not a chemical bond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It  has no directional characteristics </a:t>
            </a:r>
          </a:p>
          <a:p>
            <a:pPr>
              <a:buFont typeface="Wingdings" pitchFamily="2" charset="2"/>
              <a:buChar char="Ø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van der Waals interaction becomes repulsive if the approaching species come closer than a certain distance called contact distance. The repulsion is due to electron-electron repulsion and nuclei-nuclei repulsion of the two species.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B922FB-5067-4A18-8D8E-68EC1B9EB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7479" y="3048000"/>
            <a:ext cx="2504121" cy="17560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Types of van der Waals Force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068388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Ion- Dipole Interaction</a:t>
            </a:r>
          </a:p>
          <a:p>
            <a:pPr marL="514350" indent="-514350"/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Present between ion and polar molecules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33400" y="2971800"/>
            <a:ext cx="5257800" cy="1828800"/>
            <a:chOff x="533400" y="2971800"/>
            <a:chExt cx="5257800" cy="1828800"/>
          </a:xfrm>
        </p:grpSpPr>
        <p:sp>
          <p:nvSpPr>
            <p:cNvPr id="4" name="Oval 3"/>
            <p:cNvSpPr/>
            <p:nvPr/>
          </p:nvSpPr>
          <p:spPr>
            <a:xfrm>
              <a:off x="762000" y="2971800"/>
              <a:ext cx="1295400" cy="12192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Cl</a:t>
              </a:r>
              <a:r>
                <a:rPr lang="en-US" sz="4400" b="1" baseline="30000" dirty="0"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3048000" y="3124200"/>
              <a:ext cx="2743200" cy="9144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latin typeface="Times New Roman" pitchFamily="18" charset="0"/>
                  <a:cs typeface="Times New Roman" pitchFamily="18" charset="0"/>
                </a:rPr>
                <a:t>H   </a:t>
              </a:r>
              <a:r>
                <a:rPr lang="en-US" sz="4400" dirty="0" err="1">
                  <a:latin typeface="Times New Roman" pitchFamily="18" charset="0"/>
                  <a:cs typeface="Times New Roman" pitchFamily="18" charset="0"/>
                </a:rPr>
                <a:t>Cl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191000" y="3581400"/>
              <a:ext cx="3048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3810000" y="3135868"/>
              <a:ext cx="436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669062" y="3124200"/>
              <a:ext cx="3818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09800" y="35814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09800" y="37338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34290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38862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33400" y="4343400"/>
              <a:ext cx="2133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Chloride Anion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76600" y="4400490"/>
              <a:ext cx="2438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Polar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HCl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molecule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Types of van der Waals Force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Dipole- Dipole Interaction</a:t>
            </a:r>
          </a:p>
          <a:p>
            <a:pPr marL="514350" indent="-514350"/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Present between polar molecules</a:t>
            </a:r>
          </a:p>
        </p:txBody>
      </p:sp>
      <p:grpSp>
        <p:nvGrpSpPr>
          <p:cNvPr id="6" name="Group 17"/>
          <p:cNvGrpSpPr/>
          <p:nvPr/>
        </p:nvGrpSpPr>
        <p:grpSpPr>
          <a:xfrm>
            <a:off x="685800" y="3124200"/>
            <a:ext cx="6324600" cy="1676400"/>
            <a:chOff x="-533400" y="3124200"/>
            <a:chExt cx="6324600" cy="1676400"/>
          </a:xfrm>
        </p:grpSpPr>
        <p:sp>
          <p:nvSpPr>
            <p:cNvPr id="5" name="Oval 4"/>
            <p:cNvSpPr/>
            <p:nvPr/>
          </p:nvSpPr>
          <p:spPr>
            <a:xfrm>
              <a:off x="3048000" y="3124200"/>
              <a:ext cx="2743200" cy="9144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latin typeface="Times New Roman" pitchFamily="18" charset="0"/>
                  <a:cs typeface="Times New Roman" pitchFamily="18" charset="0"/>
                </a:rPr>
                <a:t>H   </a:t>
              </a:r>
              <a:r>
                <a:rPr lang="en-US" sz="4400" dirty="0" err="1">
                  <a:latin typeface="Times New Roman" pitchFamily="18" charset="0"/>
                  <a:cs typeface="Times New Roman" pitchFamily="18" charset="0"/>
                </a:rPr>
                <a:t>Cl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191000" y="3581400"/>
              <a:ext cx="3048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3810000" y="3135868"/>
              <a:ext cx="436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669062" y="3124200"/>
              <a:ext cx="3818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09800" y="35814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09800" y="37338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34290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38862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-533400" y="4400490"/>
              <a:ext cx="6248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van der Waals Interaction between Polar HCl molecules</a:t>
              </a:r>
            </a:p>
          </p:txBody>
        </p:sp>
      </p:grpSp>
      <p:sp>
        <p:nvSpPr>
          <p:cNvPr id="18" name="Oval 17"/>
          <p:cNvSpPr/>
          <p:nvPr/>
        </p:nvSpPr>
        <p:spPr>
          <a:xfrm>
            <a:off x="533400" y="3200400"/>
            <a:ext cx="2743200" cy="9144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H 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6400" y="3657600"/>
            <a:ext cx="3048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316262" y="321206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133600" y="3200400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Types of van der Waals Force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Ion- Induced Dipole Interaction</a:t>
            </a:r>
          </a:p>
          <a:p>
            <a:pPr marL="514350" indent="-514350"/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Present between ion and non - polar molecules</a:t>
            </a:r>
          </a:p>
        </p:txBody>
      </p:sp>
      <p:grpSp>
        <p:nvGrpSpPr>
          <p:cNvPr id="6" name="Group 17"/>
          <p:cNvGrpSpPr/>
          <p:nvPr/>
        </p:nvGrpSpPr>
        <p:grpSpPr>
          <a:xfrm>
            <a:off x="533400" y="2971800"/>
            <a:ext cx="5562600" cy="1828800"/>
            <a:chOff x="533400" y="2971800"/>
            <a:chExt cx="5562600" cy="1828800"/>
          </a:xfrm>
        </p:grpSpPr>
        <p:sp>
          <p:nvSpPr>
            <p:cNvPr id="4" name="Oval 3"/>
            <p:cNvSpPr/>
            <p:nvPr/>
          </p:nvSpPr>
          <p:spPr>
            <a:xfrm>
              <a:off x="762000" y="2971800"/>
              <a:ext cx="1295400" cy="12192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lang="en-US" sz="3600" b="1" baseline="30000" dirty="0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3048000" y="3124200"/>
              <a:ext cx="2743200" cy="9144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latin typeface="Times New Roman" pitchFamily="18" charset="0"/>
                  <a:cs typeface="Times New Roman" pitchFamily="18" charset="0"/>
                </a:rPr>
                <a:t>H   </a:t>
              </a:r>
              <a:r>
                <a:rPr lang="en-US" sz="44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191000" y="3581400"/>
              <a:ext cx="3048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3810000" y="3135868"/>
              <a:ext cx="3818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669062" y="3124200"/>
              <a:ext cx="436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09800" y="35814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09800" y="37338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34290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38862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33400" y="4343400"/>
              <a:ext cx="2133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Sodium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Cation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24200" y="4400490"/>
              <a:ext cx="2971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Non-Polar H</a:t>
              </a:r>
              <a:r>
                <a:rPr lang="en-US" sz="20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molecule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CE6355-9E3D-43D4-B519-F16737443729}"/>
              </a:ext>
            </a:extLst>
          </p:cNvPr>
          <p:cNvCxnSpPr/>
          <p:nvPr/>
        </p:nvCxnSpPr>
        <p:spPr>
          <a:xfrm>
            <a:off x="3581400" y="5358340"/>
            <a:ext cx="1905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226C9F-00AE-4012-BE1F-D41F48EE0EDA}"/>
              </a:ext>
            </a:extLst>
          </p:cNvPr>
          <p:cNvCxnSpPr/>
          <p:nvPr/>
        </p:nvCxnSpPr>
        <p:spPr>
          <a:xfrm>
            <a:off x="3581400" y="5663140"/>
            <a:ext cx="1905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98224054-1101-4441-AD6C-CF94FFDF5A6C}"/>
              </a:ext>
            </a:extLst>
          </p:cNvPr>
          <p:cNvSpPr/>
          <p:nvPr/>
        </p:nvSpPr>
        <p:spPr>
          <a:xfrm>
            <a:off x="5410200" y="5358353"/>
            <a:ext cx="131538" cy="304787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99DF342-0216-4625-8563-09348DB00A2E}"/>
              </a:ext>
            </a:extLst>
          </p:cNvPr>
          <p:cNvSpPr/>
          <p:nvPr/>
        </p:nvSpPr>
        <p:spPr>
          <a:xfrm>
            <a:off x="3505200" y="5358340"/>
            <a:ext cx="131538" cy="304787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41A08E2-C79A-4CDA-9A0E-B6588651CA48}"/>
              </a:ext>
            </a:extLst>
          </p:cNvPr>
          <p:cNvSpPr txBox="1"/>
          <p:nvPr/>
        </p:nvSpPr>
        <p:spPr>
          <a:xfrm>
            <a:off x="4290535" y="5324447"/>
            <a:ext cx="1119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++++++++</a:t>
            </a:r>
            <a:endParaRPr lang="x-none" dirty="0"/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49562AC7-1F33-4CF2-B97E-3C5FE8C2EEC0}"/>
              </a:ext>
            </a:extLst>
          </p:cNvPr>
          <p:cNvSpPr/>
          <p:nvPr/>
        </p:nvSpPr>
        <p:spPr>
          <a:xfrm>
            <a:off x="5958365" y="4977345"/>
            <a:ext cx="1295400" cy="1219190"/>
          </a:xfrm>
          <a:prstGeom prst="flowChartConnec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2DD10C76-F135-4597-A437-3031598996DB}"/>
              </a:ext>
            </a:extLst>
          </p:cNvPr>
          <p:cNvSpPr/>
          <p:nvPr/>
        </p:nvSpPr>
        <p:spPr>
          <a:xfrm>
            <a:off x="525544" y="5129736"/>
            <a:ext cx="1295400" cy="1219190"/>
          </a:xfrm>
          <a:prstGeom prst="flowChartConnec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D73A0F-2D50-4532-AAA4-84D9A7D2DD8E}"/>
              </a:ext>
            </a:extLst>
          </p:cNvPr>
          <p:cNvSpPr txBox="1"/>
          <p:nvPr/>
        </p:nvSpPr>
        <p:spPr>
          <a:xfrm>
            <a:off x="836959" y="54218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E4709D5-646B-4881-BC93-D989FDCE5782}"/>
              </a:ext>
            </a:extLst>
          </p:cNvPr>
          <p:cNvSpPr txBox="1"/>
          <p:nvPr/>
        </p:nvSpPr>
        <p:spPr>
          <a:xfrm>
            <a:off x="836959" y="586738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CDC7A5F-714C-4292-84D6-E714F45ADF05}"/>
              </a:ext>
            </a:extLst>
          </p:cNvPr>
          <p:cNvSpPr txBox="1"/>
          <p:nvPr/>
        </p:nvSpPr>
        <p:spPr>
          <a:xfrm>
            <a:off x="1450159" y="573933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84C0CD-78BE-4C9C-8729-C27FF13E27D7}"/>
              </a:ext>
            </a:extLst>
          </p:cNvPr>
          <p:cNvSpPr txBox="1"/>
          <p:nvPr/>
        </p:nvSpPr>
        <p:spPr>
          <a:xfrm>
            <a:off x="1255731" y="528699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C9EDE7B-DD00-421A-9C35-9A0C8BB8C603}"/>
              </a:ext>
            </a:extLst>
          </p:cNvPr>
          <p:cNvSpPr txBox="1"/>
          <p:nvPr/>
        </p:nvSpPr>
        <p:spPr>
          <a:xfrm>
            <a:off x="1235581" y="5942945"/>
            <a:ext cx="34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D672BAA-3EA4-424F-9145-E2840738F4A4}"/>
              </a:ext>
            </a:extLst>
          </p:cNvPr>
          <p:cNvSpPr txBox="1"/>
          <p:nvPr/>
        </p:nvSpPr>
        <p:spPr>
          <a:xfrm>
            <a:off x="630944" y="5641455"/>
            <a:ext cx="28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96429BD-922F-41EE-A222-1325B0DD2D99}"/>
              </a:ext>
            </a:extLst>
          </p:cNvPr>
          <p:cNvSpPr txBox="1"/>
          <p:nvPr/>
        </p:nvSpPr>
        <p:spPr>
          <a:xfrm>
            <a:off x="869952" y="5103812"/>
            <a:ext cx="34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6C5902A-00B9-4227-A72E-B4375ECC8768}"/>
              </a:ext>
            </a:extLst>
          </p:cNvPr>
          <p:cNvSpPr txBox="1"/>
          <p:nvPr/>
        </p:nvSpPr>
        <p:spPr>
          <a:xfrm>
            <a:off x="1166455" y="5606534"/>
            <a:ext cx="34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8314A56-D3DE-48F2-8C4F-567FE9614F6B}"/>
              </a:ext>
            </a:extLst>
          </p:cNvPr>
          <p:cNvSpPr txBox="1"/>
          <p:nvPr/>
        </p:nvSpPr>
        <p:spPr>
          <a:xfrm>
            <a:off x="1529902" y="5361646"/>
            <a:ext cx="34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4568A4A-BCF8-46C4-BF53-A321ED99D129}"/>
              </a:ext>
            </a:extLst>
          </p:cNvPr>
          <p:cNvSpPr txBox="1"/>
          <p:nvPr/>
        </p:nvSpPr>
        <p:spPr>
          <a:xfrm>
            <a:off x="498777" y="54438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4905213-E7D5-4C67-847E-0B14D3EC033E}"/>
              </a:ext>
            </a:extLst>
          </p:cNvPr>
          <p:cNvSpPr txBox="1"/>
          <p:nvPr/>
        </p:nvSpPr>
        <p:spPr>
          <a:xfrm>
            <a:off x="6323141" y="4953000"/>
            <a:ext cx="34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4822044-3CDB-471E-8D2B-1B84A7811A53}"/>
              </a:ext>
            </a:extLst>
          </p:cNvPr>
          <p:cNvSpPr txBox="1"/>
          <p:nvPr/>
        </p:nvSpPr>
        <p:spPr>
          <a:xfrm>
            <a:off x="6140197" y="5105400"/>
            <a:ext cx="676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B76C9C2-D502-4D06-BC6E-3F0F3A1810F1}"/>
              </a:ext>
            </a:extLst>
          </p:cNvPr>
          <p:cNvSpPr txBox="1"/>
          <p:nvPr/>
        </p:nvSpPr>
        <p:spPr>
          <a:xfrm>
            <a:off x="6056230" y="5352660"/>
            <a:ext cx="676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4DAB3A5-B910-4923-87C3-00A786275367}"/>
              </a:ext>
            </a:extLst>
          </p:cNvPr>
          <p:cNvSpPr txBox="1"/>
          <p:nvPr/>
        </p:nvSpPr>
        <p:spPr>
          <a:xfrm>
            <a:off x="6089903" y="5641896"/>
            <a:ext cx="676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1855E9E-E926-440A-AAF1-88A564AF3034}"/>
              </a:ext>
            </a:extLst>
          </p:cNvPr>
          <p:cNvSpPr txBox="1"/>
          <p:nvPr/>
        </p:nvSpPr>
        <p:spPr>
          <a:xfrm>
            <a:off x="6323141" y="5826562"/>
            <a:ext cx="676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</a:t>
            </a:r>
            <a:endParaRPr lang="x-none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1155395-F8E0-48F5-BAD4-838C1E001031}"/>
              </a:ext>
            </a:extLst>
          </p:cNvPr>
          <p:cNvSpPr txBox="1"/>
          <p:nvPr/>
        </p:nvSpPr>
        <p:spPr>
          <a:xfrm>
            <a:off x="6693090" y="49727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1177A6-2834-41C2-B44E-F45297DAE514}"/>
              </a:ext>
            </a:extLst>
          </p:cNvPr>
          <p:cNvSpPr txBox="1"/>
          <p:nvPr/>
        </p:nvSpPr>
        <p:spPr>
          <a:xfrm>
            <a:off x="6871939" y="51570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7F46FBF-0475-47DB-A605-D59786702031}"/>
              </a:ext>
            </a:extLst>
          </p:cNvPr>
          <p:cNvSpPr txBox="1"/>
          <p:nvPr/>
        </p:nvSpPr>
        <p:spPr>
          <a:xfrm>
            <a:off x="6981312" y="539836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4C3ECE8-784E-48D5-ABA9-8CB5E1AED342}"/>
              </a:ext>
            </a:extLst>
          </p:cNvPr>
          <p:cNvSpPr txBox="1"/>
          <p:nvPr/>
        </p:nvSpPr>
        <p:spPr>
          <a:xfrm>
            <a:off x="6869970" y="565251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5BDCFC2-413C-4AE5-B8F7-00C84456F3B8}"/>
              </a:ext>
            </a:extLst>
          </p:cNvPr>
          <p:cNvSpPr txBox="1"/>
          <p:nvPr/>
        </p:nvSpPr>
        <p:spPr>
          <a:xfrm>
            <a:off x="6658775" y="58477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</a:t>
            </a:r>
            <a:endParaRPr lang="x-none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B472286-F035-4402-B4D5-DADCE65D5894}"/>
              </a:ext>
            </a:extLst>
          </p:cNvPr>
          <p:cNvSpPr txBox="1"/>
          <p:nvPr/>
        </p:nvSpPr>
        <p:spPr>
          <a:xfrm>
            <a:off x="152400" y="6421385"/>
            <a:ext cx="2479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charge-neutral sphere</a:t>
            </a:r>
            <a:endParaRPr lang="x-none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2B85DE8-4C54-4F43-B84F-11507EFDA68E}"/>
              </a:ext>
            </a:extLst>
          </p:cNvPr>
          <p:cNvSpPr txBox="1"/>
          <p:nvPr/>
        </p:nvSpPr>
        <p:spPr>
          <a:xfrm>
            <a:off x="3270074" y="5751009"/>
            <a:ext cx="2479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positively-charged rod</a:t>
            </a:r>
            <a:endParaRPr lang="x-none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0D51669-85B8-4BAD-BCE9-C849DC3EA33D}"/>
              </a:ext>
            </a:extLst>
          </p:cNvPr>
          <p:cNvSpPr txBox="1"/>
          <p:nvPr/>
        </p:nvSpPr>
        <p:spPr>
          <a:xfrm>
            <a:off x="5105400" y="6198545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Positive and negative charges of the sphere separates</a:t>
            </a:r>
            <a:endParaRPr lang="x-none" dirty="0"/>
          </a:p>
        </p:txBody>
      </p:sp>
      <p:sp>
        <p:nvSpPr>
          <p:cNvPr id="74" name="Arrow: Left 73">
            <a:extLst>
              <a:ext uri="{FF2B5EF4-FFF2-40B4-BE49-F238E27FC236}">
                <a16:creationId xmlns:a16="http://schemas.microsoft.com/office/drawing/2014/main" id="{B6B48004-92D8-47E6-92B2-B002EA08B9D6}"/>
              </a:ext>
            </a:extLst>
          </p:cNvPr>
          <p:cNvSpPr/>
          <p:nvPr/>
        </p:nvSpPr>
        <p:spPr>
          <a:xfrm>
            <a:off x="7363540" y="5562600"/>
            <a:ext cx="332660" cy="124444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5" name="Flowchart: Connector 74">
            <a:extLst>
              <a:ext uri="{FF2B5EF4-FFF2-40B4-BE49-F238E27FC236}">
                <a16:creationId xmlns:a16="http://schemas.microsoft.com/office/drawing/2014/main" id="{7D32C132-C8C0-4C93-83DA-78EB7561292C}"/>
              </a:ext>
            </a:extLst>
          </p:cNvPr>
          <p:cNvSpPr/>
          <p:nvPr/>
        </p:nvSpPr>
        <p:spPr>
          <a:xfrm>
            <a:off x="7774159" y="5286991"/>
            <a:ext cx="1369841" cy="688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Induced dipole</a:t>
            </a:r>
            <a:endParaRPr lang="x-non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vander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Waals Force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Dipole- Induced Dipole Interaction</a:t>
            </a:r>
          </a:p>
          <a:p>
            <a:pPr marL="514350" indent="-514350"/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Present between a polar and a non-polar molecules</a:t>
            </a:r>
          </a:p>
        </p:txBody>
      </p:sp>
      <p:grpSp>
        <p:nvGrpSpPr>
          <p:cNvPr id="4" name="Group 17"/>
          <p:cNvGrpSpPr/>
          <p:nvPr/>
        </p:nvGrpSpPr>
        <p:grpSpPr>
          <a:xfrm>
            <a:off x="685800" y="3124200"/>
            <a:ext cx="6324600" cy="1984176"/>
            <a:chOff x="-533400" y="3124200"/>
            <a:chExt cx="6324600" cy="1984176"/>
          </a:xfrm>
        </p:grpSpPr>
        <p:sp>
          <p:nvSpPr>
            <p:cNvPr id="5" name="Oval 4"/>
            <p:cNvSpPr/>
            <p:nvPr/>
          </p:nvSpPr>
          <p:spPr>
            <a:xfrm>
              <a:off x="3048000" y="3124200"/>
              <a:ext cx="2743200" cy="9144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latin typeface="Times New Roman" pitchFamily="18" charset="0"/>
                  <a:cs typeface="Times New Roman" pitchFamily="18" charset="0"/>
                </a:rPr>
                <a:t>H   </a:t>
              </a:r>
              <a:r>
                <a:rPr lang="en-US" sz="44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191000" y="3581400"/>
              <a:ext cx="3048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3810000" y="3135868"/>
              <a:ext cx="436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669062" y="3124200"/>
              <a:ext cx="3818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09800" y="35814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09800" y="37338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34290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38862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-533400" y="4400490"/>
              <a:ext cx="624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Van der Waals Interaction between Polar HCl molecule and 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induced dipole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of H</a:t>
              </a:r>
              <a:r>
                <a:rPr lang="en-US" sz="20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molecule</a:t>
              </a:r>
            </a:p>
          </p:txBody>
        </p:sp>
      </p:grpSp>
      <p:sp>
        <p:nvSpPr>
          <p:cNvPr id="18" name="Oval 17"/>
          <p:cNvSpPr/>
          <p:nvPr/>
        </p:nvSpPr>
        <p:spPr>
          <a:xfrm>
            <a:off x="533400" y="3200400"/>
            <a:ext cx="2743200" cy="9144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H 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6400" y="3657600"/>
            <a:ext cx="3048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316262" y="321206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133600" y="3200400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93025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Types of van der Waals Force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1573" y="787186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Instantaneous Dipole- Induced Dipole Interaction</a:t>
            </a:r>
          </a:p>
          <a:p>
            <a:pPr marL="514350" indent="-514350"/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(London Force)</a:t>
            </a:r>
          </a:p>
          <a:p>
            <a:pPr marL="514350" indent="-51435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Present between non-polar molecules</a:t>
            </a:r>
          </a:p>
        </p:txBody>
      </p:sp>
      <p:grpSp>
        <p:nvGrpSpPr>
          <p:cNvPr id="4" name="Group 17"/>
          <p:cNvGrpSpPr/>
          <p:nvPr/>
        </p:nvGrpSpPr>
        <p:grpSpPr>
          <a:xfrm>
            <a:off x="0" y="3465612"/>
            <a:ext cx="9144000" cy="1371600"/>
            <a:chOff x="-1219200" y="3429000"/>
            <a:chExt cx="9144000" cy="13716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2209800" y="35814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09800" y="37338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34290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3886200"/>
              <a:ext cx="685800" cy="1588"/>
            </a:xfrm>
            <a:prstGeom prst="line">
              <a:avLst/>
            </a:prstGeom>
            <a:ln w="635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-1219200" y="4400490"/>
              <a:ext cx="914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van der Waals Interaction between non-polar H</a:t>
              </a:r>
              <a:r>
                <a:rPr lang="en-US" sz="20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molecule</a:t>
              </a:r>
            </a:p>
          </p:txBody>
        </p:sp>
      </p:grpSp>
      <p:sp>
        <p:nvSpPr>
          <p:cNvPr id="22" name="Oval 21"/>
          <p:cNvSpPr/>
          <p:nvPr/>
        </p:nvSpPr>
        <p:spPr>
          <a:xfrm>
            <a:off x="1676400" y="3048000"/>
            <a:ext cx="1295400" cy="12192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3" name="Oval 22"/>
          <p:cNvSpPr/>
          <p:nvPr/>
        </p:nvSpPr>
        <p:spPr>
          <a:xfrm flipV="1">
            <a:off x="2882153" y="3525819"/>
            <a:ext cx="152400" cy="152400"/>
          </a:xfrm>
          <a:prstGeom prst="ellipse">
            <a:avLst/>
          </a:prstGeom>
          <a:solidFill>
            <a:srgbClr val="2662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flipV="1">
            <a:off x="2857500" y="3788198"/>
            <a:ext cx="152400" cy="152400"/>
          </a:xfrm>
          <a:prstGeom prst="ellipse">
            <a:avLst/>
          </a:prstGeom>
          <a:solidFill>
            <a:srgbClr val="2662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495800" y="3048000"/>
            <a:ext cx="1295400" cy="12192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" name="Oval 25"/>
          <p:cNvSpPr/>
          <p:nvPr/>
        </p:nvSpPr>
        <p:spPr>
          <a:xfrm flipV="1">
            <a:off x="5715000" y="3429000"/>
            <a:ext cx="152400" cy="152400"/>
          </a:xfrm>
          <a:prstGeom prst="ellipse">
            <a:avLst/>
          </a:prstGeom>
          <a:solidFill>
            <a:srgbClr val="2662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 flipV="1">
            <a:off x="5715000" y="3733800"/>
            <a:ext cx="152400" cy="152400"/>
          </a:xfrm>
          <a:prstGeom prst="ellipse">
            <a:avLst/>
          </a:prstGeom>
          <a:solidFill>
            <a:srgbClr val="2662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28600" y="4953000"/>
            <a:ext cx="868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is non-polar. However, at some instant, there is a probability of finding the two electrons of one 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molecular orbital, totally away from the other 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molecule. In such case, the first 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behaves as dipole which induce its neighboring 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molecule to behave as dipole. Thus, a very weak van der Waals force is developed between the two molecules.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5189F4-6719-4E7F-81FB-8EC0D0B1A718}"/>
              </a:ext>
            </a:extLst>
          </p:cNvPr>
          <p:cNvSpPr txBox="1"/>
          <p:nvPr/>
        </p:nvSpPr>
        <p:spPr>
          <a:xfrm>
            <a:off x="4800600" y="2212629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H</a:t>
            </a:r>
            <a:r>
              <a:rPr lang="el-GR" sz="2800" baseline="30000" dirty="0">
                <a:solidFill>
                  <a:srgbClr val="FF0000"/>
                </a:solidFill>
              </a:rPr>
              <a:t>δ</a:t>
            </a:r>
            <a:r>
              <a:rPr lang="en-GB" sz="2800" baseline="30000" dirty="0">
                <a:solidFill>
                  <a:srgbClr val="FF0000"/>
                </a:solidFill>
              </a:rPr>
              <a:t>+             </a:t>
            </a:r>
            <a:r>
              <a:rPr lang="en-GB" sz="2800" dirty="0">
                <a:solidFill>
                  <a:srgbClr val="FF0000"/>
                </a:solidFill>
              </a:rPr>
              <a:t>H</a:t>
            </a:r>
            <a:r>
              <a:rPr lang="el-GR" sz="2800" baseline="30000" dirty="0">
                <a:solidFill>
                  <a:srgbClr val="FF0000"/>
                </a:solidFill>
              </a:rPr>
              <a:t>δ</a:t>
            </a:r>
            <a:r>
              <a:rPr lang="en-GB" sz="2800" baseline="30000" dirty="0">
                <a:solidFill>
                  <a:srgbClr val="FF0000"/>
                </a:solidFill>
              </a:rPr>
              <a:t>-</a:t>
            </a:r>
            <a:endParaRPr lang="x-none" sz="2800" baseline="300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620D2F-DA5D-4CCF-9E74-261D7782AA4E}"/>
              </a:ext>
            </a:extLst>
          </p:cNvPr>
          <p:cNvCxnSpPr/>
          <p:nvPr/>
        </p:nvCxnSpPr>
        <p:spPr>
          <a:xfrm>
            <a:off x="5367600" y="2505238"/>
            <a:ext cx="576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4443DE0-77CD-3F1C-D227-DF1548817775}"/>
              </a:ext>
            </a:extLst>
          </p:cNvPr>
          <p:cNvSpPr txBox="1"/>
          <p:nvPr/>
        </p:nvSpPr>
        <p:spPr>
          <a:xfrm>
            <a:off x="1333500" y="2243716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H</a:t>
            </a:r>
            <a:r>
              <a:rPr lang="el-GR" sz="2800" baseline="30000" dirty="0">
                <a:solidFill>
                  <a:srgbClr val="FF0000"/>
                </a:solidFill>
              </a:rPr>
              <a:t>δ</a:t>
            </a:r>
            <a:r>
              <a:rPr lang="en-GB" sz="2800" baseline="30000" dirty="0">
                <a:solidFill>
                  <a:srgbClr val="FF0000"/>
                </a:solidFill>
              </a:rPr>
              <a:t>+             </a:t>
            </a:r>
            <a:r>
              <a:rPr lang="en-GB" sz="2800" dirty="0">
                <a:solidFill>
                  <a:srgbClr val="FF0000"/>
                </a:solidFill>
              </a:rPr>
              <a:t>H</a:t>
            </a:r>
            <a:r>
              <a:rPr lang="el-GR" sz="2800" baseline="30000" dirty="0">
                <a:solidFill>
                  <a:srgbClr val="FF0000"/>
                </a:solidFill>
              </a:rPr>
              <a:t>δ</a:t>
            </a:r>
            <a:r>
              <a:rPr lang="en-GB" sz="2800" baseline="30000" dirty="0">
                <a:solidFill>
                  <a:srgbClr val="FF0000"/>
                </a:solidFill>
              </a:rPr>
              <a:t>-</a:t>
            </a:r>
            <a:endParaRPr lang="x-none" sz="2800" baseline="300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3B2B56-B602-8206-3667-1A8DE4B2AB9E}"/>
              </a:ext>
            </a:extLst>
          </p:cNvPr>
          <p:cNvCxnSpPr/>
          <p:nvPr/>
        </p:nvCxnSpPr>
        <p:spPr>
          <a:xfrm>
            <a:off x="1845600" y="2590800"/>
            <a:ext cx="576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Some Significance of van der Waals force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9852" y="990600"/>
            <a:ext cx="81845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arenBoth"/>
            </a:pPr>
            <a:r>
              <a:rPr lang="en-US" sz="2100" b="1" dirty="0">
                <a:latin typeface="Times New Roman" pitchFamily="18" charset="0"/>
                <a:cs typeface="Times New Roman" pitchFamily="18" charset="0"/>
              </a:rPr>
              <a:t>van der Waals force plays an important role in solvation of solute </a:t>
            </a:r>
          </a:p>
          <a:p>
            <a:r>
              <a:rPr lang="en-US" sz="2100" b="1" i="1" dirty="0">
                <a:latin typeface="Times New Roman" pitchFamily="18" charset="0"/>
                <a:cs typeface="Times New Roman" pitchFamily="18" charset="0"/>
              </a:rPr>
              <a:t>       e.g. NaCl is soluble in H</a:t>
            </a:r>
            <a:r>
              <a:rPr lang="en-US" sz="21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b="1" i="1" dirty="0">
                <a:latin typeface="Times New Roman" pitchFamily="18" charset="0"/>
                <a:cs typeface="Times New Roman" pitchFamily="18" charset="0"/>
              </a:rPr>
              <a:t>O due to van der Waals force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098" y="1903772"/>
            <a:ext cx="2819400" cy="2556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 l="6415" r="6415"/>
          <a:stretch>
            <a:fillRect/>
          </a:stretch>
        </p:blipFill>
        <p:spPr bwMode="auto">
          <a:xfrm>
            <a:off x="5638800" y="1903773"/>
            <a:ext cx="2590800" cy="2668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0" name="Oval 6"/>
          <p:cNvSpPr>
            <a:spLocks noChangeArrowheads="1"/>
          </p:cNvSpPr>
          <p:nvPr/>
        </p:nvSpPr>
        <p:spPr bwMode="auto">
          <a:xfrm rot="5945100">
            <a:off x="617772" y="6109980"/>
            <a:ext cx="155575" cy="149225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: Oxygen ,            Hydrogen</a:t>
            </a:r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 rot="5945100">
            <a:off x="2188017" y="6179561"/>
            <a:ext cx="92075" cy="9048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0551" y="4572001"/>
            <a:ext cx="3067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Ion-Dipole interaction between Na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ion and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molecule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675" y="4743452"/>
            <a:ext cx="3067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Ion-Dipole interaction between Cl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 and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molecule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81000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100" b="1" dirty="0">
                <a:latin typeface="Times New Roman" pitchFamily="18" charset="0"/>
                <a:cs typeface="Times New Roman" pitchFamily="18" charset="0"/>
              </a:rPr>
              <a:t>(2)  Graphite is made up of stacked layers of graphene hold one over another by van der Waals attraction</a:t>
            </a:r>
            <a:endParaRPr lang="en-US" sz="21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Ponchami\Desktop\graphe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00200"/>
            <a:ext cx="8408748" cy="33528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1000" y="54864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(a) Single layer of graphene (b) Layers of graphene hold by van der Waals attraction (London force) to form graphite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534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Rounded MT Bold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Ponchami</dc:creator>
  <cp:lastModifiedBy>Panchami Sharma</cp:lastModifiedBy>
  <cp:revision>47</cp:revision>
  <dcterms:created xsi:type="dcterms:W3CDTF">2006-08-16T00:00:00Z</dcterms:created>
  <dcterms:modified xsi:type="dcterms:W3CDTF">2025-08-19T09:41:12Z</dcterms:modified>
</cp:coreProperties>
</file>