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2" r:id="rId2"/>
    <p:sldId id="268" r:id="rId3"/>
    <p:sldId id="263" r:id="rId4"/>
    <p:sldId id="265" r:id="rId5"/>
    <p:sldId id="260" r:id="rId6"/>
    <p:sldId id="259" r:id="rId7"/>
    <p:sldId id="258" r:id="rId8"/>
    <p:sldId id="266" r:id="rId9"/>
    <p:sldId id="264" r:id="rId10"/>
    <p:sldId id="269" r:id="rId11"/>
    <p:sldId id="270" r:id="rId12"/>
    <p:sldId id="271" r:id="rId13"/>
    <p:sldId id="274" r:id="rId14"/>
    <p:sldId id="273" r:id="rId15"/>
    <p:sldId id="275" r:id="rId16"/>
    <p:sldId id="277" r:id="rId17"/>
    <p:sldId id="279" r:id="rId18"/>
    <p:sldId id="278" r:id="rId19"/>
    <p:sldId id="267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52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FDFC9-B7FB-4E4F-8B22-C52F3BD70FA0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EA470-239E-4216-86D2-5F083AD76D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FDFC9-B7FB-4E4F-8B22-C52F3BD70FA0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EA470-239E-4216-86D2-5F083AD76D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FDFC9-B7FB-4E4F-8B22-C52F3BD70FA0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EA470-239E-4216-86D2-5F083AD76D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FDFC9-B7FB-4E4F-8B22-C52F3BD70FA0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EA470-239E-4216-86D2-5F083AD76D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FDFC9-B7FB-4E4F-8B22-C52F3BD70FA0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EA470-239E-4216-86D2-5F083AD76D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FDFC9-B7FB-4E4F-8B22-C52F3BD70FA0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EA470-239E-4216-86D2-5F083AD76D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FDFC9-B7FB-4E4F-8B22-C52F3BD70FA0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EA470-239E-4216-86D2-5F083AD76D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FDFC9-B7FB-4E4F-8B22-C52F3BD70FA0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EA470-239E-4216-86D2-5F083AD76D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FDFC9-B7FB-4E4F-8B22-C52F3BD70FA0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EA470-239E-4216-86D2-5F083AD76D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FDFC9-B7FB-4E4F-8B22-C52F3BD70FA0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EA470-239E-4216-86D2-5F083AD76D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FDFC9-B7FB-4E4F-8B22-C52F3BD70FA0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EA470-239E-4216-86D2-5F083AD76D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1FDFC9-B7FB-4E4F-8B22-C52F3BD70FA0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FEA470-239E-4216-86D2-5F083AD76DA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http://nano.cancer.gov/objects/img_resource/nanowires_ani.gif" TargetMode="Externa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838200" y="838200"/>
            <a:ext cx="8153400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9900FF"/>
                </a:solidFill>
                <a:latin typeface="Arial" charset="0"/>
              </a:rPr>
              <a:t> </a:t>
            </a:r>
            <a:r>
              <a:rPr lang="en-US" sz="4000" b="1" dirty="0">
                <a:solidFill>
                  <a:srgbClr val="9900FF"/>
                </a:solidFill>
                <a:latin typeface="Arial" charset="0"/>
              </a:rPr>
              <a:t>TOPIC: </a:t>
            </a:r>
          </a:p>
          <a:p>
            <a:pPr algn="ctr"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Arial" charset="0"/>
              </a:rPr>
              <a:t>NANO SCIENCE AND NANO TECHNOLOGY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533400" y="3886200"/>
            <a:ext cx="8229600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002060"/>
                </a:solidFill>
              </a:rPr>
              <a:t>BY</a:t>
            </a:r>
          </a:p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002060"/>
                </a:solidFill>
              </a:rPr>
              <a:t>D. PEGU</a:t>
            </a:r>
          </a:p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002060"/>
                </a:solidFill>
              </a:rPr>
              <a:t>ASSOCIATE PROFESSOR, DEPTT. OF PHYSICS</a:t>
            </a:r>
          </a:p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002060"/>
                </a:solidFill>
              </a:rPr>
              <a:t>HAFLONG GOVT. COLLEGE, HAFLONG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3"/>
          <p:cNvSpPr>
            <a:spLocks noChangeArrowheads="1"/>
          </p:cNvSpPr>
          <p:nvPr/>
        </p:nvSpPr>
        <p:spPr bwMode="auto">
          <a:xfrm>
            <a:off x="0" y="1752600"/>
            <a:ext cx="89154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 algn="just">
              <a:buFontTx/>
              <a:buChar char="•"/>
            </a:pPr>
            <a:r>
              <a:rPr lang="en-US" sz="2000" b="1" dirty="0">
                <a:latin typeface="Arial" charset="0"/>
              </a:rPr>
              <a:t>Because of their small size, </a:t>
            </a:r>
            <a:r>
              <a:rPr lang="en-US" sz="2000" b="1" dirty="0" err="1">
                <a:latin typeface="Arial" charset="0"/>
              </a:rPr>
              <a:t>nanoscale</a:t>
            </a:r>
            <a:r>
              <a:rPr lang="en-US" sz="2000" b="1" dirty="0">
                <a:latin typeface="Arial" charset="0"/>
              </a:rPr>
              <a:t> devices can readily </a:t>
            </a:r>
            <a:r>
              <a:rPr lang="en-US" sz="2000" b="1" dirty="0">
                <a:solidFill>
                  <a:srgbClr val="FF00FF"/>
                </a:solidFill>
                <a:latin typeface="Arial" charset="0"/>
              </a:rPr>
              <a:t>interact with </a:t>
            </a:r>
            <a:r>
              <a:rPr lang="en-US" sz="2000" b="1" dirty="0" err="1">
                <a:solidFill>
                  <a:srgbClr val="FF00FF"/>
                </a:solidFill>
                <a:latin typeface="Arial" charset="0"/>
              </a:rPr>
              <a:t>biomolecules</a:t>
            </a:r>
            <a:r>
              <a:rPr lang="en-US" sz="2000" b="1" dirty="0">
                <a:latin typeface="Arial" charset="0"/>
              </a:rPr>
              <a:t> on both the surface of cells and inside of cells. </a:t>
            </a:r>
          </a:p>
          <a:p>
            <a:pPr marL="228600" indent="-228600" algn="just">
              <a:buFontTx/>
              <a:buChar char="•"/>
            </a:pPr>
            <a:endParaRPr lang="en-US" sz="2000" b="1" dirty="0">
              <a:latin typeface="Arial" charset="0"/>
            </a:endParaRPr>
          </a:p>
          <a:p>
            <a:pPr marL="228600" indent="-228600" algn="just">
              <a:buFontTx/>
              <a:buChar char="•"/>
            </a:pPr>
            <a:r>
              <a:rPr lang="en-US" sz="2000" b="1" dirty="0">
                <a:latin typeface="Arial" charset="0"/>
              </a:rPr>
              <a:t>By gaining access to so many areas of the body, they have the potential to </a:t>
            </a:r>
            <a:r>
              <a:rPr lang="en-US" sz="2000" b="1" dirty="0">
                <a:solidFill>
                  <a:srgbClr val="FF00FF"/>
                </a:solidFill>
                <a:latin typeface="Arial" charset="0"/>
              </a:rPr>
              <a:t>detect disease and the deliver treatment</a:t>
            </a:r>
            <a:r>
              <a:rPr lang="en-US" sz="2000" b="1" dirty="0">
                <a:latin typeface="Arial" charset="0"/>
              </a:rPr>
              <a:t>.</a:t>
            </a:r>
          </a:p>
        </p:txBody>
      </p:sp>
      <p:sp>
        <p:nvSpPr>
          <p:cNvPr id="50179" name="Rectangle 4"/>
          <p:cNvSpPr>
            <a:spLocks noChangeArrowheads="1"/>
          </p:cNvSpPr>
          <p:nvPr/>
        </p:nvSpPr>
        <p:spPr bwMode="auto">
          <a:xfrm>
            <a:off x="228600" y="304800"/>
            <a:ext cx="690618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spcBef>
                <a:spcPct val="50000"/>
              </a:spcBef>
              <a:tabLst>
                <a:tab pos="509588" algn="l"/>
              </a:tabLst>
            </a:pPr>
            <a:r>
              <a:rPr lang="en-US" sz="2800" b="1" dirty="0">
                <a:solidFill>
                  <a:srgbClr val="FF0066"/>
                </a:solidFill>
              </a:rPr>
              <a:t>1.	Nanotechnology Applications in Medicine</a:t>
            </a:r>
          </a:p>
        </p:txBody>
      </p:sp>
      <p:sp>
        <p:nvSpPr>
          <p:cNvPr id="50180" name="Text Box 5"/>
          <p:cNvSpPr txBox="1">
            <a:spLocks noChangeArrowheads="1"/>
          </p:cNvSpPr>
          <p:nvPr/>
        </p:nvSpPr>
        <p:spPr bwMode="auto">
          <a:xfrm>
            <a:off x="0" y="4038600"/>
            <a:ext cx="9144000" cy="1785104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28600" indent="-228600" algn="just">
              <a:spcBef>
                <a:spcPct val="50000"/>
              </a:spcBef>
              <a:buFontTx/>
              <a:buChar char="•"/>
              <a:tabLst>
                <a:tab pos="519113" algn="l"/>
              </a:tabLst>
            </a:pPr>
            <a:r>
              <a:rPr lang="en-US" sz="2000" b="1" dirty="0">
                <a:latin typeface="Verdana" pitchFamily="34" charset="0"/>
              </a:rPr>
              <a:t>   </a:t>
            </a:r>
            <a:r>
              <a:rPr lang="en-US" sz="2000" b="1" dirty="0" err="1">
                <a:latin typeface="Verdana" pitchFamily="34" charset="0"/>
              </a:rPr>
              <a:t>Nanoparticles</a:t>
            </a:r>
            <a:r>
              <a:rPr lang="en-US" sz="2000" b="1" dirty="0">
                <a:latin typeface="Verdana" pitchFamily="34" charset="0"/>
              </a:rPr>
              <a:t> can </a:t>
            </a:r>
            <a:r>
              <a:rPr lang="en-US" sz="2000" b="1" dirty="0" err="1">
                <a:latin typeface="Verdana" pitchFamily="34" charset="0"/>
              </a:rPr>
              <a:t>can</a:t>
            </a:r>
            <a:r>
              <a:rPr lang="en-US" sz="2000" b="1" dirty="0">
                <a:latin typeface="Verdana" pitchFamily="34" charset="0"/>
              </a:rPr>
              <a:t> </a:t>
            </a:r>
            <a:r>
              <a:rPr lang="en-US" sz="2000" b="1" dirty="0">
                <a:solidFill>
                  <a:srgbClr val="9900FF"/>
                </a:solidFill>
                <a:latin typeface="Verdana" pitchFamily="34" charset="0"/>
              </a:rPr>
              <a:t>deliver drugs directly</a:t>
            </a:r>
            <a:r>
              <a:rPr lang="en-US" sz="2000" b="1" dirty="0">
                <a:latin typeface="Verdana" pitchFamily="34" charset="0"/>
              </a:rPr>
              <a:t> to 	diseased cells in your body. </a:t>
            </a:r>
          </a:p>
          <a:p>
            <a:pPr marL="228600" indent="-228600" algn="just">
              <a:spcBef>
                <a:spcPct val="50000"/>
              </a:spcBef>
              <a:buFontTx/>
              <a:buChar char="•"/>
              <a:tabLst>
                <a:tab pos="519113" algn="l"/>
              </a:tabLst>
            </a:pPr>
            <a:r>
              <a:rPr lang="en-US" sz="2000" b="1" dirty="0">
                <a:latin typeface="Verdana" pitchFamily="34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Verdana" pitchFamily="34" charset="0"/>
              </a:rPr>
              <a:t>	</a:t>
            </a:r>
            <a:r>
              <a:rPr lang="en-US" sz="2000" b="1" dirty="0" err="1">
                <a:solidFill>
                  <a:srgbClr val="0000FF"/>
                </a:solidFill>
                <a:latin typeface="Verdana" pitchFamily="34" charset="0"/>
              </a:rPr>
              <a:t>Nanomedicine</a:t>
            </a:r>
            <a:r>
              <a:rPr lang="en-US" sz="2000" b="1" dirty="0">
                <a:latin typeface="Verdana" pitchFamily="34" charset="0"/>
              </a:rPr>
              <a:t> is the medical use of molecular-	sized particles to deliver drugs, heat, light or 	other substances to specific cells in the human 	body. </a:t>
            </a:r>
            <a:endParaRPr lang="en-US" sz="20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-2995613" y="566738"/>
            <a:ext cx="688498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52227" name="Picture 3" descr="Nanoshells as Cancer Thera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2132013"/>
            <a:ext cx="6019800" cy="453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76200" y="0"/>
            <a:ext cx="8915400" cy="2171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>
                <a:solidFill>
                  <a:srgbClr val="990099"/>
                </a:solidFill>
                <a:latin typeface="Arial" charset="0"/>
                <a:cs typeface="Arial" charset="0"/>
              </a:rPr>
              <a:t>Nano shells as Cancer Therapy</a:t>
            </a:r>
            <a:r>
              <a:rPr lang="en-US">
                <a:solidFill>
                  <a:srgbClr val="4D4D4D"/>
                </a:solidFill>
                <a:latin typeface="Arial" charset="0"/>
                <a:cs typeface="Arial" charset="0"/>
              </a:rPr>
              <a:t> </a:t>
            </a:r>
          </a:p>
          <a:p>
            <a:pPr algn="just">
              <a:spcBef>
                <a:spcPct val="50000"/>
              </a:spcBef>
            </a:pPr>
            <a:r>
              <a:rPr lang="en-US">
                <a:solidFill>
                  <a:srgbClr val="000000"/>
                </a:solidFill>
                <a:latin typeface="Arial" charset="0"/>
                <a:cs typeface="Arial" charset="0"/>
              </a:rPr>
              <a:t>Nano shells are injected into cancer area and they recognize cancer cells. Then by applying near-infrared light, the heat generated by the light-absorbing Nano shells has successfully killed tumor cells while leaving neighboring cells intact.</a:t>
            </a: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228600" y="914401"/>
            <a:ext cx="8610600" cy="272382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3038" indent="-173038" algn="just">
              <a:spcBef>
                <a:spcPct val="50000"/>
              </a:spcBef>
              <a:buFontTx/>
              <a:buChar char="•"/>
            </a:pPr>
            <a:r>
              <a:rPr lang="en-US" b="1" dirty="0"/>
              <a:t>In this </a:t>
            </a:r>
            <a:r>
              <a:rPr lang="en-US" b="1" dirty="0" smtClean="0"/>
              <a:t>diagram, </a:t>
            </a:r>
            <a:r>
              <a:rPr lang="en-US" b="1" dirty="0" err="1" smtClean="0"/>
              <a:t>Nano</a:t>
            </a:r>
            <a:r>
              <a:rPr lang="en-US" b="1" dirty="0" smtClean="0"/>
              <a:t> </a:t>
            </a:r>
            <a:r>
              <a:rPr lang="en-US" b="1" dirty="0"/>
              <a:t>sized sensing wires are laid down across a micro fluidic channel. As particles flow through the micro fluidic channel, the </a:t>
            </a:r>
            <a:r>
              <a:rPr lang="en-US" b="1" dirty="0" err="1"/>
              <a:t>Nanowire</a:t>
            </a:r>
            <a:r>
              <a:rPr lang="en-US" b="1" dirty="0"/>
              <a:t> sensors pick up the molecular identifications of these particles and can immediately relay this information through a connection of electrodes to the outside world.</a:t>
            </a:r>
          </a:p>
          <a:p>
            <a:pPr marL="173038" indent="-173038" algn="just">
              <a:spcBef>
                <a:spcPct val="50000"/>
              </a:spcBef>
              <a:buFontTx/>
              <a:buChar char="•"/>
            </a:pPr>
            <a:r>
              <a:rPr lang="en-US" b="1" dirty="0"/>
              <a:t>These </a:t>
            </a:r>
            <a:r>
              <a:rPr lang="en-US" b="1" dirty="0" err="1"/>
              <a:t>Nanodevices</a:t>
            </a:r>
            <a:r>
              <a:rPr lang="en-US" b="1" dirty="0"/>
              <a:t> are man-made constructs made with </a:t>
            </a:r>
            <a:r>
              <a:rPr lang="en-US" b="1" dirty="0">
                <a:solidFill>
                  <a:srgbClr val="FF00FF"/>
                </a:solidFill>
              </a:rPr>
              <a:t>carbon, silicon </a:t>
            </a:r>
            <a:r>
              <a:rPr lang="en-US" b="1" dirty="0" err="1">
                <a:solidFill>
                  <a:srgbClr val="FF00FF"/>
                </a:solidFill>
              </a:rPr>
              <a:t>Nanowire</a:t>
            </a:r>
            <a:r>
              <a:rPr lang="en-US" b="1" dirty="0"/>
              <a:t>.</a:t>
            </a:r>
          </a:p>
          <a:p>
            <a:pPr marL="173038" indent="-173038" algn="just">
              <a:spcBef>
                <a:spcPct val="50000"/>
              </a:spcBef>
              <a:buFontTx/>
              <a:buChar char="•"/>
            </a:pPr>
            <a:r>
              <a:rPr lang="en-US" b="1" dirty="0"/>
              <a:t>They can detect the presence of altered genes associated with cancer and may help researchers pinpoint the exact location of those </a:t>
            </a:r>
            <a:r>
              <a:rPr lang="en-US" b="1" dirty="0" smtClean="0"/>
              <a:t>changes</a:t>
            </a:r>
          </a:p>
          <a:p>
            <a:pPr marL="173038" indent="-173038" algn="l">
              <a:spcBef>
                <a:spcPct val="50000"/>
              </a:spcBef>
            </a:pPr>
            <a:endParaRPr lang="en-US" dirty="0"/>
          </a:p>
        </p:txBody>
      </p:sp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762000" y="228600"/>
            <a:ext cx="555267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9900FF"/>
                </a:solidFill>
              </a:rPr>
              <a:t>Nanowires</a:t>
            </a:r>
            <a:r>
              <a:rPr lang="en-US" sz="2800" b="1" dirty="0"/>
              <a:t> – </a:t>
            </a:r>
            <a:r>
              <a:rPr lang="en-US" sz="2800" b="1" dirty="0">
                <a:solidFill>
                  <a:srgbClr val="FF33CC"/>
                </a:solidFill>
              </a:rPr>
              <a:t>used as medical sensor</a:t>
            </a:r>
          </a:p>
        </p:txBody>
      </p:sp>
      <p:pic>
        <p:nvPicPr>
          <p:cNvPr id="5" name="slide" descr="http://nano.cancer.gov/objects/img_resource/nanowires_ani.gif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0" y="3657600"/>
            <a:ext cx="8915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0" y="1371600"/>
            <a:ext cx="9144000" cy="5486400"/>
          </a:xfrm>
          <a:prstGeom prst="rect">
            <a:avLst/>
          </a:prstGeom>
          <a:gradFill rotWithShape="0">
            <a:gsLst>
              <a:gs pos="0">
                <a:srgbClr val="58B0F4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7" name="Rectangle 3"/>
          <p:cNvSpPr>
            <a:spLocks noChangeArrowheads="1"/>
          </p:cNvSpPr>
          <p:nvPr/>
        </p:nvSpPr>
        <p:spPr bwMode="auto">
          <a:xfrm>
            <a:off x="0" y="1066800"/>
            <a:ext cx="9144000" cy="304800"/>
          </a:xfrm>
          <a:prstGeom prst="rect">
            <a:avLst/>
          </a:prstGeom>
          <a:gradFill rotWithShape="0">
            <a:gsLst>
              <a:gs pos="0">
                <a:srgbClr val="0033CC"/>
              </a:gs>
              <a:gs pos="100000">
                <a:srgbClr val="00185E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304800" y="1508125"/>
            <a:ext cx="55626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/>
            <a:r>
              <a:rPr lang="en-US" u="sng">
                <a:latin typeface="Times" pitchFamily="18" charset="0"/>
              </a:rPr>
              <a:t>Past</a:t>
            </a:r>
          </a:p>
          <a:p>
            <a:pPr algn="l" eaLnBrk="0" hangingPunct="0"/>
            <a:r>
              <a:rPr lang="en-US">
                <a:latin typeface="Times" pitchFamily="18" charset="0"/>
              </a:rPr>
              <a:t>Shared computing	     thousands of people sharing a mainframe computer </a:t>
            </a:r>
            <a:endParaRPr lang="en-US" u="sng">
              <a:latin typeface="Times" pitchFamily="18" charset="0"/>
            </a:endParaRPr>
          </a:p>
        </p:txBody>
      </p:sp>
      <p:sp>
        <p:nvSpPr>
          <p:cNvPr id="57350" name="AutoShape 6"/>
          <p:cNvSpPr>
            <a:spLocks noChangeArrowheads="1"/>
          </p:cNvSpPr>
          <p:nvPr/>
        </p:nvSpPr>
        <p:spPr bwMode="auto">
          <a:xfrm>
            <a:off x="2759075" y="2057400"/>
            <a:ext cx="596900" cy="152400"/>
          </a:xfrm>
          <a:prstGeom prst="rightArrow">
            <a:avLst>
              <a:gd name="adj1" fmla="val 50000"/>
              <a:gd name="adj2" fmla="val 97917"/>
            </a:avLst>
          </a:prstGeom>
          <a:solidFill>
            <a:srgbClr val="ED181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67591" name="Picture 7" descr=" eniac.tif                                                      0000108D&#10;Amara Data                     B758C920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10200" y="1609725"/>
            <a:ext cx="3429000" cy="2657475"/>
          </a:xfrm>
          <a:prstGeom prst="rect">
            <a:avLst/>
          </a:prstGeom>
          <a:noFill/>
          <a:effectLst>
            <a:outerShdw dist="107763" dir="18900000" algn="ctr" rotWithShape="0">
              <a:srgbClr val="808080"/>
            </a:outerShdw>
          </a:effectLst>
        </p:spPr>
      </p:pic>
      <p:sp>
        <p:nvSpPr>
          <p:cNvPr id="57352" name="Text Box 8"/>
          <p:cNvSpPr txBox="1">
            <a:spLocks noChangeArrowheads="1"/>
          </p:cNvSpPr>
          <p:nvPr/>
        </p:nvSpPr>
        <p:spPr bwMode="auto">
          <a:xfrm>
            <a:off x="2667000" y="3886200"/>
            <a:ext cx="26114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u="sng">
                <a:latin typeface="Times" pitchFamily="18" charset="0"/>
              </a:rPr>
              <a:t>Present</a:t>
            </a:r>
            <a:endParaRPr lang="en-US">
              <a:latin typeface="Times" pitchFamily="18" charset="0"/>
            </a:endParaRPr>
          </a:p>
          <a:p>
            <a:pPr algn="l" eaLnBrk="0" hangingPunct="0"/>
            <a:r>
              <a:rPr lang="en-US">
                <a:latin typeface="Times" pitchFamily="18" charset="0"/>
              </a:rPr>
              <a:t>Personal computing</a:t>
            </a:r>
          </a:p>
        </p:txBody>
      </p:sp>
      <p:sp>
        <p:nvSpPr>
          <p:cNvPr id="57353" name="Text Box 9"/>
          <p:cNvSpPr txBox="1">
            <a:spLocks noChangeArrowheads="1"/>
          </p:cNvSpPr>
          <p:nvPr/>
        </p:nvSpPr>
        <p:spPr bwMode="auto">
          <a:xfrm>
            <a:off x="228600" y="4876800"/>
            <a:ext cx="8418513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u="sng">
                <a:latin typeface="Times" pitchFamily="18" charset="0"/>
              </a:rPr>
              <a:t>Future</a:t>
            </a:r>
            <a:endParaRPr lang="en-US">
              <a:latin typeface="Times" pitchFamily="18" charset="0"/>
            </a:endParaRPr>
          </a:p>
          <a:p>
            <a:pPr algn="l" eaLnBrk="0" hangingPunct="0"/>
            <a:r>
              <a:rPr lang="en-US">
                <a:latin typeface="Times" pitchFamily="18" charset="0"/>
              </a:rPr>
              <a:t>Ubiquitous computing	             thousands of computers sharing each</a:t>
            </a:r>
          </a:p>
          <a:p>
            <a:pPr algn="l" eaLnBrk="0" hangingPunct="0"/>
            <a:r>
              <a:rPr lang="en-US">
                <a:latin typeface="Times" pitchFamily="18" charset="0"/>
              </a:rPr>
              <a:t>and everyone of us; computers embedded in walls, chairs, clothing,</a:t>
            </a:r>
          </a:p>
          <a:p>
            <a:pPr algn="l" eaLnBrk="0" hangingPunct="0"/>
            <a:r>
              <a:rPr lang="en-US">
                <a:latin typeface="Times" pitchFamily="18" charset="0"/>
              </a:rPr>
              <a:t>light switches, cars….; characterized by the connection of things in</a:t>
            </a:r>
          </a:p>
          <a:p>
            <a:pPr algn="l" eaLnBrk="0" hangingPunct="0"/>
            <a:r>
              <a:rPr lang="en-US">
                <a:latin typeface="Times" pitchFamily="18" charset="0"/>
              </a:rPr>
              <a:t>the world with computation.</a:t>
            </a:r>
          </a:p>
        </p:txBody>
      </p:sp>
      <p:pic>
        <p:nvPicPr>
          <p:cNvPr id="67594" name="Picture 10" descr="laptop_used.jpg                                                00001384&#10;Amara Data                     B758C920: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2895600"/>
            <a:ext cx="2133600" cy="1738313"/>
          </a:xfrm>
          <a:prstGeom prst="rect">
            <a:avLst/>
          </a:prstGeom>
          <a:noFill/>
          <a:effectLst>
            <a:outerShdw dist="107763" dir="8100000" algn="ctr" rotWithShape="0">
              <a:srgbClr val="808080"/>
            </a:outerShdw>
          </a:effectLst>
        </p:spPr>
      </p:pic>
      <p:sp>
        <p:nvSpPr>
          <p:cNvPr id="57355" name="AutoShape 11"/>
          <p:cNvSpPr>
            <a:spLocks noChangeArrowheads="1"/>
          </p:cNvSpPr>
          <p:nvPr/>
        </p:nvSpPr>
        <p:spPr bwMode="auto">
          <a:xfrm>
            <a:off x="3200400" y="5410200"/>
            <a:ext cx="762000" cy="195263"/>
          </a:xfrm>
          <a:prstGeom prst="rightArrow">
            <a:avLst>
              <a:gd name="adj1" fmla="val 50000"/>
              <a:gd name="adj2" fmla="val 97561"/>
            </a:avLst>
          </a:prstGeom>
          <a:solidFill>
            <a:srgbClr val="ED181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6" name="Text Box 12"/>
          <p:cNvSpPr txBox="1">
            <a:spLocks noChangeArrowheads="1"/>
          </p:cNvSpPr>
          <p:nvPr/>
        </p:nvSpPr>
        <p:spPr bwMode="auto">
          <a:xfrm>
            <a:off x="533400" y="228600"/>
            <a:ext cx="5638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66"/>
                </a:solidFill>
              </a:rPr>
              <a:t>2.	</a:t>
            </a:r>
            <a:r>
              <a:rPr lang="en-US" sz="2800" b="1" dirty="0" err="1">
                <a:solidFill>
                  <a:srgbClr val="FF0066"/>
                </a:solidFill>
              </a:rPr>
              <a:t>Nano</a:t>
            </a:r>
            <a:r>
              <a:rPr lang="en-US" sz="2800" b="1" dirty="0">
                <a:solidFill>
                  <a:srgbClr val="FF0066"/>
                </a:solidFill>
              </a:rPr>
              <a:t> Computing Technology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152400" y="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tabLst>
                <a:tab pos="577850" algn="l"/>
              </a:tabLst>
            </a:pPr>
            <a:r>
              <a:rPr lang="en-US" sz="2800" b="1" dirty="0">
                <a:solidFill>
                  <a:srgbClr val="FF0066"/>
                </a:solidFill>
              </a:rPr>
              <a:t>3.	Sunscreens and Cosmetics</a:t>
            </a:r>
          </a:p>
        </p:txBody>
      </p:sp>
      <p:sp>
        <p:nvSpPr>
          <p:cNvPr id="58371" name="Rectangle 3"/>
          <p:cNvSpPr>
            <a:spLocks noChangeArrowheads="1"/>
          </p:cNvSpPr>
          <p:nvPr/>
        </p:nvSpPr>
        <p:spPr bwMode="auto">
          <a:xfrm>
            <a:off x="152400" y="533400"/>
            <a:ext cx="8610600" cy="132343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230188" indent="-230188" algn="l">
              <a:buFontTx/>
              <a:buChar char="•"/>
            </a:pPr>
            <a:r>
              <a:rPr lang="en-US" sz="2000" b="1" dirty="0" err="1"/>
              <a:t>Nanosized</a:t>
            </a:r>
            <a:r>
              <a:rPr lang="en-US" sz="2000" b="1" dirty="0"/>
              <a:t> titanium dioxide and zinc oxide are currently used in some sunscreens, as they absorb and reflect ultraviolet (UV) rays.</a:t>
            </a:r>
          </a:p>
          <a:p>
            <a:pPr marL="230188" indent="-230188" algn="l">
              <a:buFontTx/>
              <a:buChar char="•"/>
            </a:pPr>
            <a:endParaRPr lang="en-US" sz="2000" b="1" dirty="0"/>
          </a:p>
          <a:p>
            <a:pPr marL="230188" indent="-230188" algn="l">
              <a:buFontTx/>
              <a:buChar char="•"/>
            </a:pPr>
            <a:r>
              <a:rPr lang="en-US" sz="2000" b="1" dirty="0" err="1"/>
              <a:t>Nanosized</a:t>
            </a:r>
            <a:r>
              <a:rPr lang="en-US" sz="2000" b="1" dirty="0"/>
              <a:t> iron oxide is present in some lipsticks as a pigment.</a:t>
            </a:r>
          </a:p>
        </p:txBody>
      </p:sp>
      <p:sp>
        <p:nvSpPr>
          <p:cNvPr id="58372" name="Rectangle 4"/>
          <p:cNvSpPr>
            <a:spLocks noChangeArrowheads="1"/>
          </p:cNvSpPr>
          <p:nvPr/>
        </p:nvSpPr>
        <p:spPr bwMode="auto">
          <a:xfrm>
            <a:off x="228600" y="19050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800" b="1" dirty="0">
                <a:solidFill>
                  <a:srgbClr val="FF0066"/>
                </a:solidFill>
              </a:rPr>
              <a:t>4.     Fuel Cells</a:t>
            </a:r>
          </a:p>
        </p:txBody>
      </p:sp>
      <p:sp>
        <p:nvSpPr>
          <p:cNvPr id="58373" name="Rectangle 5"/>
          <p:cNvSpPr>
            <a:spLocks noChangeArrowheads="1"/>
          </p:cNvSpPr>
          <p:nvPr/>
        </p:nvSpPr>
        <p:spPr bwMode="auto">
          <a:xfrm>
            <a:off x="228600" y="2362200"/>
            <a:ext cx="8686800" cy="70788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000" b="1" dirty="0"/>
              <a:t>The potential use of </a:t>
            </a:r>
            <a:r>
              <a:rPr lang="en-US" sz="2000" b="1" dirty="0" err="1"/>
              <a:t>nano</a:t>
            </a:r>
            <a:r>
              <a:rPr lang="en-US" sz="2000" b="1" dirty="0"/>
              <a:t>-engineered membranes to intensify catalytic processes could enable higher-efficiency, small-scale fuel cells.</a:t>
            </a:r>
          </a:p>
        </p:txBody>
      </p:sp>
      <p:sp>
        <p:nvSpPr>
          <p:cNvPr id="58374" name="Rectangle 7"/>
          <p:cNvSpPr>
            <a:spLocks noChangeArrowheads="1"/>
          </p:cNvSpPr>
          <p:nvPr/>
        </p:nvSpPr>
        <p:spPr bwMode="auto">
          <a:xfrm>
            <a:off x="152400" y="36576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800" b="1" dirty="0">
                <a:solidFill>
                  <a:srgbClr val="FF0066"/>
                </a:solidFill>
              </a:rPr>
              <a:t> 5.      Displays</a:t>
            </a:r>
          </a:p>
        </p:txBody>
      </p:sp>
      <p:sp>
        <p:nvSpPr>
          <p:cNvPr id="58375" name="Rectangle 8"/>
          <p:cNvSpPr>
            <a:spLocks noChangeArrowheads="1"/>
          </p:cNvSpPr>
          <p:nvPr/>
        </p:nvSpPr>
        <p:spPr bwMode="auto">
          <a:xfrm>
            <a:off x="76200" y="4191000"/>
            <a:ext cx="9067800" cy="267765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230188" indent="-230188" algn="just">
              <a:buFontTx/>
              <a:buChar char="•"/>
            </a:pPr>
            <a:r>
              <a:rPr lang="en-US" sz="2400" b="1" dirty="0" err="1"/>
              <a:t>Nanocrystalline</a:t>
            </a:r>
            <a:r>
              <a:rPr lang="en-US" sz="2400" b="1" dirty="0"/>
              <a:t> zinc </a:t>
            </a:r>
            <a:r>
              <a:rPr lang="en-US" sz="2400" b="1" dirty="0" err="1"/>
              <a:t>selenide</a:t>
            </a:r>
            <a:r>
              <a:rPr lang="en-US" sz="2400" b="1" dirty="0"/>
              <a:t>, zinc </a:t>
            </a:r>
            <a:r>
              <a:rPr lang="en-US" sz="2400" b="1" dirty="0" err="1"/>
              <a:t>sulphide</a:t>
            </a:r>
            <a:r>
              <a:rPr lang="en-US" sz="2400" b="1" dirty="0"/>
              <a:t>, cadmium </a:t>
            </a:r>
            <a:r>
              <a:rPr lang="en-US" sz="2400" b="1" dirty="0" err="1"/>
              <a:t>sulphide</a:t>
            </a:r>
            <a:r>
              <a:rPr lang="en-US" sz="2400" b="1" dirty="0"/>
              <a:t> and lead telluride are candidates for the next generation of light-emitting phosphors. </a:t>
            </a:r>
            <a:endParaRPr lang="en-US" sz="2400" b="1" dirty="0" smtClean="0"/>
          </a:p>
          <a:p>
            <a:pPr marL="230188" indent="-230188" algn="just"/>
            <a:endParaRPr lang="en-US" sz="2400" dirty="0" smtClean="0"/>
          </a:p>
          <a:p>
            <a:pPr marL="230188" indent="-230188" algn="just">
              <a:buFontTx/>
              <a:buChar char="•"/>
            </a:pPr>
            <a:r>
              <a:rPr lang="en-US" sz="2400" b="1" dirty="0" smtClean="0"/>
              <a:t>CNTs </a:t>
            </a:r>
            <a:r>
              <a:rPr lang="en-US" sz="2400" b="1" dirty="0"/>
              <a:t>are being investigated for low voltage field-emission displays; their strength, sharpness, conductivity and inertness make them potentially very efficient and long-lasting emitters.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6"/>
          <p:cNvSpPr>
            <a:spLocks noChangeArrowheads="1"/>
          </p:cNvSpPr>
          <p:nvPr/>
        </p:nvSpPr>
        <p:spPr bwMode="auto">
          <a:xfrm>
            <a:off x="304800" y="0"/>
            <a:ext cx="2971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tabLst>
                <a:tab pos="577850" algn="l"/>
              </a:tabLst>
            </a:pPr>
            <a:r>
              <a:rPr lang="en-US" sz="2800" b="1" dirty="0">
                <a:solidFill>
                  <a:srgbClr val="FF0066"/>
                </a:solidFill>
              </a:rPr>
              <a:t>6.	Batteries</a:t>
            </a:r>
          </a:p>
        </p:txBody>
      </p:sp>
      <p:sp>
        <p:nvSpPr>
          <p:cNvPr id="59395" name="Rectangle 7"/>
          <p:cNvSpPr>
            <a:spLocks noChangeArrowheads="1"/>
          </p:cNvSpPr>
          <p:nvPr/>
        </p:nvSpPr>
        <p:spPr bwMode="auto">
          <a:xfrm>
            <a:off x="304800" y="457200"/>
            <a:ext cx="8839200" cy="526297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30188" indent="-230188" algn="just">
              <a:buFontTx/>
              <a:buChar char="•"/>
            </a:pPr>
            <a:r>
              <a:rPr lang="en-US" sz="2800" dirty="0"/>
              <a:t>With the growth in portable electronic equipment (mobile phones, navigation devices, laptop computers, remote sensors), there is great demand for lightweight, high-energy density batteries. </a:t>
            </a:r>
          </a:p>
          <a:p>
            <a:pPr marL="230188" indent="-230188" algn="just">
              <a:buFontTx/>
              <a:buChar char="•"/>
            </a:pPr>
            <a:r>
              <a:rPr lang="en-US" sz="2800" dirty="0" err="1"/>
              <a:t>Nanocrystalline</a:t>
            </a:r>
            <a:r>
              <a:rPr lang="en-US" sz="2800" dirty="0"/>
              <a:t> materials are candidates for separator plates in batteries because of their foam-like (</a:t>
            </a:r>
            <a:r>
              <a:rPr lang="en-US" sz="2800" dirty="0" err="1"/>
              <a:t>aerogel</a:t>
            </a:r>
            <a:r>
              <a:rPr lang="en-US" sz="2800" dirty="0"/>
              <a:t>) structure, which can hold considerably more energy than conventional ones. </a:t>
            </a:r>
          </a:p>
          <a:p>
            <a:pPr marL="230188" indent="-230188" algn="just">
              <a:buFontTx/>
              <a:buChar char="•"/>
            </a:pPr>
            <a:r>
              <a:rPr lang="en-US" sz="2800" dirty="0"/>
              <a:t>Nickel–metal hydride batteries made of </a:t>
            </a:r>
            <a:r>
              <a:rPr lang="en-US" sz="2800" dirty="0" err="1"/>
              <a:t>nanocrystalline</a:t>
            </a:r>
            <a:r>
              <a:rPr lang="en-US" sz="2800" dirty="0"/>
              <a:t> nickel and metal hydrides are envisioned to require less frequent recharging and to last longer because of their large grain boundary (surface) area.</a:t>
            </a:r>
          </a:p>
        </p:txBody>
      </p:sp>
      <p:sp>
        <p:nvSpPr>
          <p:cNvPr id="59397" name="Rectangle 9"/>
          <p:cNvSpPr>
            <a:spLocks noChangeArrowheads="1"/>
          </p:cNvSpPr>
          <p:nvPr/>
        </p:nvSpPr>
        <p:spPr bwMode="auto">
          <a:xfrm>
            <a:off x="304800" y="6019800"/>
            <a:ext cx="8839200" cy="138499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66"/>
                </a:solidFill>
              </a:rPr>
              <a:t>7.	</a:t>
            </a:r>
            <a:r>
              <a:rPr lang="en-US" sz="2800" b="1" dirty="0" smtClean="0">
                <a:solidFill>
                  <a:srgbClr val="FF0066"/>
                </a:solidFill>
              </a:rPr>
              <a:t>Catalysts:  </a:t>
            </a:r>
            <a:r>
              <a:rPr lang="en-US" sz="2800" dirty="0" smtClean="0"/>
              <a:t>In general, </a:t>
            </a:r>
            <a:r>
              <a:rPr lang="en-US" sz="2800" dirty="0" err="1" smtClean="0"/>
              <a:t>nanoparticles</a:t>
            </a:r>
            <a:r>
              <a:rPr lang="en-US" sz="2800" dirty="0" smtClean="0"/>
              <a:t> have a high surface area, and hence provide higher catalytic activity. </a:t>
            </a:r>
          </a:p>
          <a:p>
            <a:endParaRPr lang="en-US" sz="2800" b="1" dirty="0" smtClean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6"/>
          <p:cNvSpPr>
            <a:spLocks noChangeArrowheads="1"/>
          </p:cNvSpPr>
          <p:nvPr/>
        </p:nvSpPr>
        <p:spPr bwMode="auto">
          <a:xfrm>
            <a:off x="173038" y="228600"/>
            <a:ext cx="648651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635000" algn="l"/>
              </a:tabLst>
            </a:pPr>
            <a:r>
              <a:rPr lang="en-US" sz="2800" b="1" dirty="0">
                <a:solidFill>
                  <a:srgbClr val="FF0066"/>
                </a:solidFill>
              </a:rPr>
              <a:t>8.	Magnetic </a:t>
            </a:r>
            <a:r>
              <a:rPr lang="en-US" sz="2800" b="1" dirty="0" err="1">
                <a:solidFill>
                  <a:srgbClr val="FF0066"/>
                </a:solidFill>
              </a:rPr>
              <a:t>Nano</a:t>
            </a:r>
            <a:r>
              <a:rPr lang="en-US" sz="2800" b="1" dirty="0">
                <a:solidFill>
                  <a:srgbClr val="FF0066"/>
                </a:solidFill>
              </a:rPr>
              <a:t> Materials applications</a:t>
            </a:r>
          </a:p>
        </p:txBody>
      </p:sp>
      <p:sp>
        <p:nvSpPr>
          <p:cNvPr id="60419" name="Rectangle 7"/>
          <p:cNvSpPr>
            <a:spLocks noChangeArrowheads="1"/>
          </p:cNvSpPr>
          <p:nvPr/>
        </p:nvSpPr>
        <p:spPr bwMode="auto">
          <a:xfrm>
            <a:off x="152400" y="762000"/>
            <a:ext cx="8686800" cy="5943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6075" indent="-346075" algn="just">
              <a:buFontTx/>
              <a:buChar char="•"/>
            </a:pPr>
            <a:r>
              <a:rPr lang="en-US" sz="2400" b="1" dirty="0"/>
              <a:t>It has been shown that magnets made of </a:t>
            </a:r>
            <a:r>
              <a:rPr lang="en-US" sz="2400" b="1" dirty="0" err="1"/>
              <a:t>nanocrystalline</a:t>
            </a:r>
            <a:r>
              <a:rPr lang="en-US" sz="2400" b="1" dirty="0"/>
              <a:t> yttrium–samarium–cobalt grains possess unusual magnetic properties due to their extremely large grain interface area (high </a:t>
            </a:r>
            <a:r>
              <a:rPr lang="en-US" sz="2400" b="1" dirty="0" err="1"/>
              <a:t>coercivity</a:t>
            </a:r>
            <a:r>
              <a:rPr lang="en-US" sz="2400" b="1" dirty="0"/>
              <a:t> can be obtained because magnetization flips cannot easily propagate past the grain boundaries). </a:t>
            </a:r>
          </a:p>
          <a:p>
            <a:pPr marL="346075" indent="-346075" algn="just">
              <a:buFontTx/>
              <a:buChar char="•"/>
            </a:pPr>
            <a:endParaRPr lang="en-US" sz="2400" b="1" dirty="0"/>
          </a:p>
          <a:p>
            <a:pPr marL="346075" indent="-346075" algn="just">
              <a:buFontTx/>
              <a:buChar char="•"/>
            </a:pPr>
            <a:r>
              <a:rPr lang="en-US" sz="2400" b="1" dirty="0"/>
              <a:t>This could lead to applications in motors, analytical instruments like magnetic resonance imaging (MRI), used widely in hospitals, and </a:t>
            </a:r>
            <a:r>
              <a:rPr lang="en-US" sz="2400" b="1" dirty="0" err="1"/>
              <a:t>microsensors</a:t>
            </a:r>
            <a:r>
              <a:rPr lang="en-US" sz="2400" b="1" dirty="0"/>
              <a:t>. </a:t>
            </a:r>
          </a:p>
          <a:p>
            <a:pPr marL="346075" indent="-346075" algn="just">
              <a:buFontTx/>
              <a:buChar char="•"/>
            </a:pPr>
            <a:endParaRPr lang="en-US" sz="2400" b="1" dirty="0"/>
          </a:p>
          <a:p>
            <a:pPr marL="346075" indent="-346075" algn="l">
              <a:buFontTx/>
              <a:buChar char="•"/>
            </a:pPr>
            <a:r>
              <a:rPr lang="en-US" sz="2400" b="1" dirty="0" err="1"/>
              <a:t>Nanoscale</a:t>
            </a:r>
            <a:r>
              <a:rPr lang="en-US" sz="2400" b="1" dirty="0"/>
              <a:t>-fabricated magnetic materials also have applications in data storage. </a:t>
            </a:r>
          </a:p>
          <a:p>
            <a:pPr marL="346075" indent="-346075" algn="l">
              <a:buFontTx/>
              <a:buChar char="•"/>
            </a:pPr>
            <a:endParaRPr lang="en-US" sz="2400" b="1" dirty="0"/>
          </a:p>
          <a:p>
            <a:pPr marL="346075" indent="-346075" algn="l">
              <a:buFontTx/>
              <a:buChar char="•"/>
            </a:pPr>
            <a:r>
              <a:rPr lang="en-US" sz="2400" b="1" dirty="0"/>
              <a:t>Devices such as computer hard disks  storage capacity is increased with Magnetic </a:t>
            </a:r>
            <a:r>
              <a:rPr lang="en-US" sz="2400" b="1" dirty="0" err="1"/>
              <a:t>Nano</a:t>
            </a:r>
            <a:r>
              <a:rPr lang="en-US" sz="2400" b="1" dirty="0"/>
              <a:t> materials</a:t>
            </a:r>
          </a:p>
          <a:p>
            <a:pPr marL="346075" indent="-346075" algn="just"/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4"/>
          <p:cNvSpPr>
            <a:spLocks noChangeArrowheads="1"/>
          </p:cNvSpPr>
          <p:nvPr/>
        </p:nvSpPr>
        <p:spPr bwMode="auto">
          <a:xfrm>
            <a:off x="457200" y="1447800"/>
            <a:ext cx="8001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endParaRPr lang="en-US"/>
          </a:p>
          <a:p>
            <a:pPr algn="l"/>
            <a:r>
              <a:rPr lang="en-US"/>
              <a:t>. </a:t>
            </a:r>
          </a:p>
        </p:txBody>
      </p:sp>
      <p:sp>
        <p:nvSpPr>
          <p:cNvPr id="61443" name="Rectangle 5"/>
          <p:cNvSpPr>
            <a:spLocks noChangeArrowheads="1"/>
          </p:cNvSpPr>
          <p:nvPr/>
        </p:nvSpPr>
        <p:spPr bwMode="auto">
          <a:xfrm>
            <a:off x="152400" y="533400"/>
            <a:ext cx="8839200" cy="440120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3038" indent="-173038" algn="just">
              <a:buFontTx/>
              <a:buChar char="•"/>
            </a:pPr>
            <a:r>
              <a:rPr lang="en-US" sz="2800" dirty="0"/>
              <a:t>Unfortunately, in some cases, the biomedical metal alloys may wear out within the lifetime of the patient. But </a:t>
            </a:r>
            <a:r>
              <a:rPr lang="en-US" sz="2800" dirty="0" err="1"/>
              <a:t>Nano</a:t>
            </a:r>
            <a:r>
              <a:rPr lang="en-US" sz="2800" dirty="0"/>
              <a:t> materials increases the life time of the implant materials</a:t>
            </a:r>
            <a:r>
              <a:rPr lang="en-US" sz="2800" dirty="0" smtClean="0"/>
              <a:t>.</a:t>
            </a:r>
            <a:endParaRPr lang="en-US" sz="2800" dirty="0"/>
          </a:p>
          <a:p>
            <a:pPr marL="173038" indent="-173038" algn="just">
              <a:buFontTx/>
              <a:buChar char="•"/>
            </a:pPr>
            <a:r>
              <a:rPr lang="en-US" sz="2800" dirty="0" err="1"/>
              <a:t>Nanocrystalline</a:t>
            </a:r>
            <a:r>
              <a:rPr lang="en-US" sz="2800" dirty="0"/>
              <a:t> zirconium oxide (</a:t>
            </a:r>
            <a:r>
              <a:rPr lang="en-US" sz="2800" dirty="0" err="1"/>
              <a:t>zirconia</a:t>
            </a:r>
            <a:r>
              <a:rPr lang="en-US" sz="2800" dirty="0"/>
              <a:t>) is hard, wear resistant, bio-corrosion resistant and bio-compatible. </a:t>
            </a:r>
          </a:p>
          <a:p>
            <a:pPr marL="173038" indent="-173038" algn="just">
              <a:buFontTx/>
              <a:buChar char="•"/>
            </a:pPr>
            <a:r>
              <a:rPr lang="en-US" sz="2800" dirty="0"/>
              <a:t>It therefore presents an attractive alternative material for implants. </a:t>
            </a:r>
          </a:p>
          <a:p>
            <a:pPr marL="173038" indent="-173038" algn="just">
              <a:buFontTx/>
              <a:buChar char="•"/>
            </a:pPr>
            <a:r>
              <a:rPr lang="en-US" sz="2800" dirty="0" err="1"/>
              <a:t>Nanocrystalline</a:t>
            </a:r>
            <a:r>
              <a:rPr lang="en-US" sz="2800" dirty="0"/>
              <a:t> silicon carbide is a candidate material for artificial heart valves primarily because of its low weight, high strength and inertness.</a:t>
            </a:r>
          </a:p>
        </p:txBody>
      </p:sp>
      <p:sp>
        <p:nvSpPr>
          <p:cNvPr id="61444" name="Text Box 6"/>
          <p:cNvSpPr txBox="1">
            <a:spLocks noChangeArrowheads="1"/>
          </p:cNvSpPr>
          <p:nvPr/>
        </p:nvSpPr>
        <p:spPr bwMode="auto">
          <a:xfrm>
            <a:off x="228600" y="76200"/>
            <a:ext cx="4038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519113" algn="l"/>
              </a:tabLst>
            </a:pPr>
            <a:r>
              <a:rPr lang="en-US" sz="2800" b="1" dirty="0">
                <a:solidFill>
                  <a:srgbClr val="FF0066"/>
                </a:solidFill>
              </a:rPr>
              <a:t>9.	Medical Implantation</a:t>
            </a:r>
          </a:p>
        </p:txBody>
      </p:sp>
      <p:sp>
        <p:nvSpPr>
          <p:cNvPr id="61445" name="Text Box 7"/>
          <p:cNvSpPr txBox="1">
            <a:spLocks noChangeArrowheads="1"/>
          </p:cNvSpPr>
          <p:nvPr/>
        </p:nvSpPr>
        <p:spPr bwMode="auto">
          <a:xfrm>
            <a:off x="304800" y="5105400"/>
            <a:ext cx="4114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66"/>
                </a:solidFill>
              </a:rPr>
              <a:t>10. Water purification</a:t>
            </a:r>
          </a:p>
        </p:txBody>
      </p:sp>
      <p:sp>
        <p:nvSpPr>
          <p:cNvPr id="61446" name="Rectangle 8"/>
          <p:cNvSpPr>
            <a:spLocks noChangeArrowheads="1"/>
          </p:cNvSpPr>
          <p:nvPr/>
        </p:nvSpPr>
        <p:spPr bwMode="auto">
          <a:xfrm>
            <a:off x="76200" y="5568950"/>
            <a:ext cx="8915400" cy="138499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57150" indent="-57150" algn="just">
              <a:buFontTx/>
              <a:buChar char="•"/>
            </a:pPr>
            <a:r>
              <a:rPr lang="en-US" sz="2800" dirty="0" err="1"/>
              <a:t>Nano</a:t>
            </a:r>
            <a:r>
              <a:rPr lang="en-US" sz="2800" dirty="0"/>
              <a:t>-engineered membranes could potentially lead to more energy-efficient water purification processes, notably in desalination process.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4"/>
          <p:cNvSpPr>
            <a:spLocks noChangeArrowheads="1"/>
          </p:cNvSpPr>
          <p:nvPr/>
        </p:nvSpPr>
        <p:spPr bwMode="auto">
          <a:xfrm>
            <a:off x="228600" y="304800"/>
            <a:ext cx="3777124" cy="52322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635000" algn="l"/>
              </a:tabLst>
            </a:pPr>
            <a:r>
              <a:rPr lang="en-US" sz="2800" b="1" dirty="0">
                <a:solidFill>
                  <a:srgbClr val="FF0066"/>
                </a:solidFill>
              </a:rPr>
              <a:t>11.	Military Battle Suits</a:t>
            </a:r>
          </a:p>
        </p:txBody>
      </p:sp>
      <p:sp>
        <p:nvSpPr>
          <p:cNvPr id="62467" name="Rectangle 5"/>
          <p:cNvSpPr>
            <a:spLocks noChangeArrowheads="1"/>
          </p:cNvSpPr>
          <p:nvPr/>
        </p:nvSpPr>
        <p:spPr bwMode="auto">
          <a:xfrm>
            <a:off x="228600" y="1143000"/>
            <a:ext cx="8229600" cy="440120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6075" indent="-346075" algn="just">
              <a:buFontTx/>
              <a:buChar char="•"/>
            </a:pPr>
            <a:r>
              <a:rPr lang="en-US" sz="2800" b="1" dirty="0"/>
              <a:t>Enhanced </a:t>
            </a:r>
            <a:r>
              <a:rPr lang="en-US" sz="2800" b="1" dirty="0" err="1"/>
              <a:t>nanomaterials</a:t>
            </a:r>
            <a:r>
              <a:rPr lang="en-US" sz="2800" b="1" dirty="0"/>
              <a:t> form the basis of a state-of- the-art ‘battle suit’ that is being developed.</a:t>
            </a:r>
          </a:p>
          <a:p>
            <a:pPr marL="346075" indent="-346075" algn="just">
              <a:buFontTx/>
              <a:buChar char="•"/>
            </a:pPr>
            <a:endParaRPr lang="en-US" sz="2800" b="1" dirty="0"/>
          </a:p>
          <a:p>
            <a:pPr marL="346075" indent="-346075" algn="just">
              <a:buFontTx/>
              <a:buChar char="•"/>
            </a:pPr>
            <a:r>
              <a:rPr lang="en-US" sz="2800" b="1" dirty="0"/>
              <a:t>A short-term development is likely to be energy-absorbing materials that will withstand blast waves; </a:t>
            </a:r>
          </a:p>
          <a:p>
            <a:pPr marL="346075" indent="-346075" algn="just">
              <a:buFontTx/>
              <a:buChar char="•"/>
            </a:pPr>
            <a:endParaRPr lang="en-US" sz="2800" b="1" dirty="0"/>
          </a:p>
          <a:p>
            <a:pPr marL="346075" indent="-346075" algn="just">
              <a:buFontTx/>
              <a:buChar char="•"/>
            </a:pPr>
            <a:r>
              <a:rPr lang="en-US" sz="2800" b="1" dirty="0"/>
              <a:t>longer-term are those that incorporate sensors to detect or respond to chemical and biological weapons (for example, responsive </a:t>
            </a:r>
            <a:r>
              <a:rPr lang="en-US" sz="2800" b="1" dirty="0" err="1"/>
              <a:t>nanopores</a:t>
            </a:r>
            <a:r>
              <a:rPr lang="en-US" sz="2800" b="1" dirty="0"/>
              <a:t> that ‘close’ upon detection of a biological agent).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76400" y="2971800"/>
            <a:ext cx="5818644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7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THANK YOU</a:t>
            </a:r>
            <a:endParaRPr lang="en-US" sz="7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9800" y="0"/>
            <a:ext cx="518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COURSE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CONTENTS: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1371600"/>
            <a:ext cx="9144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Introduction, Definition, length scale 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Importance of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Nanoscale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and Technology 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History of Nanotechnology, 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Benefits and challenges in Molecular manufacturing: 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Visions and Objective of Nanotechnology, 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Nanotechnology in different fields:</a:t>
            </a:r>
            <a:endParaRPr lang="en-US" sz="2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3886200"/>
            <a:ext cx="8610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Introduction and types of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nanoparticles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Techniques of Synthesizing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nanoparticles</a:t>
            </a:r>
            <a:endParaRPr lang="en-US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Characterization of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nanoparticles</a:t>
            </a:r>
            <a:endParaRPr lang="en-US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Toxic effect of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Nanoparticles</a:t>
            </a:r>
            <a:endParaRPr lang="en-US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Transmission Electron Microscope (TEM)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762000"/>
            <a:ext cx="32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NANO  PHYSICS: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391400"/>
          </a:xfrm>
        </p:spPr>
        <p:txBody>
          <a:bodyPr>
            <a:normAutofit fontScale="90000"/>
          </a:bodyPr>
          <a:lstStyle/>
          <a:p>
            <a:pPr algn="l">
              <a:defRPr/>
            </a:pP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Nanoscience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Study of phenomena and manipulation of materials at atomic, molecular and macromolecular scales, where properties differ significantly from those at a larger scale. </a:t>
            </a:r>
            <a:b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Nanotechnology: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Design,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characterisation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production and application of structures, devices and systems by controlling shape and size on a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nanometre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scale.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Nanomaterial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Object that has at least one dimension on the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nanometre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scale (app. 1-100 nm); material can be in one dimension (very thin surface coatings, films, layers), in two dimensions (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nanowires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nanotubes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fibres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or in all three dimensions (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nanoparticles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quantum dots,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nanoshells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nanorings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micro).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en-US" b="1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4"/>
          <p:cNvSpPr>
            <a:spLocks noChangeArrowheads="1"/>
          </p:cNvSpPr>
          <p:nvPr/>
        </p:nvSpPr>
        <p:spPr bwMode="auto">
          <a:xfrm>
            <a:off x="0" y="1143000"/>
            <a:ext cx="9153525" cy="314325"/>
          </a:xfrm>
          <a:prstGeom prst="rect">
            <a:avLst/>
          </a:prstGeom>
          <a:gradFill rotWithShape="0">
            <a:gsLst>
              <a:gs pos="0">
                <a:srgbClr val="0033CC"/>
              </a:gs>
              <a:gs pos="100000">
                <a:srgbClr val="001966"/>
              </a:gs>
            </a:gsLst>
            <a:path path="rect">
              <a:fillToRect r="100000" b="100000"/>
            </a:path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7" name="Rectangle 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48" name="WordArt 6"/>
          <p:cNvSpPr>
            <a:spLocks noChangeArrowheads="1" noChangeShapeType="1" noTextEdit="1"/>
          </p:cNvSpPr>
          <p:nvPr/>
        </p:nvSpPr>
        <p:spPr bwMode="auto">
          <a:xfrm>
            <a:off x="2438400" y="76200"/>
            <a:ext cx="45212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2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3399FF"/>
                    </a:gs>
                    <a:gs pos="100000">
                      <a:srgbClr val="0033CC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Various Nanomaterials and</a:t>
            </a:r>
          </a:p>
          <a:p>
            <a:r>
              <a:rPr lang="en-US" sz="32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3399FF"/>
                    </a:gs>
                    <a:gs pos="100000">
                      <a:srgbClr val="0033CC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Nanotechnologies</a:t>
            </a:r>
          </a:p>
        </p:txBody>
      </p:sp>
      <p:sp>
        <p:nvSpPr>
          <p:cNvPr id="31749" name="Text Box 7"/>
          <p:cNvSpPr txBox="1">
            <a:spLocks noChangeArrowheads="1"/>
          </p:cNvSpPr>
          <p:nvPr/>
        </p:nvSpPr>
        <p:spPr bwMode="auto">
          <a:xfrm>
            <a:off x="136525" y="2819400"/>
            <a:ext cx="4740275" cy="2528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5613" indent="-227013" algn="l" eaLnBrk="0" hangingPunct="0">
              <a:tabLst>
                <a:tab pos="341313" algn="l"/>
              </a:tabLst>
            </a:pPr>
            <a:r>
              <a:rPr lang="en-US" sz="3200"/>
              <a:t>•	Nanoparticles</a:t>
            </a:r>
          </a:p>
          <a:p>
            <a:pPr marL="455613" indent="-227013" algn="l" eaLnBrk="0" hangingPunct="0">
              <a:tabLst>
                <a:tab pos="341313" algn="l"/>
              </a:tabLst>
            </a:pPr>
            <a:r>
              <a:rPr lang="en-US" sz="3200"/>
              <a:t>•	Nanocapsules</a:t>
            </a:r>
          </a:p>
          <a:p>
            <a:pPr marL="455613" indent="-227013" algn="l" eaLnBrk="0" hangingPunct="0">
              <a:tabLst>
                <a:tab pos="341313" algn="l"/>
              </a:tabLst>
            </a:pPr>
            <a:r>
              <a:rPr lang="en-US" sz="3200"/>
              <a:t>•	Nanofibers</a:t>
            </a:r>
          </a:p>
          <a:p>
            <a:pPr marL="455613" indent="-227013" algn="l" eaLnBrk="0" hangingPunct="0">
              <a:tabLst>
                <a:tab pos="341313" algn="l"/>
              </a:tabLst>
            </a:pPr>
            <a:r>
              <a:rPr lang="en-US" sz="3200"/>
              <a:t>•	Nanowires</a:t>
            </a:r>
          </a:p>
          <a:p>
            <a:pPr marL="455613" indent="-227013" algn="l" eaLnBrk="0" hangingPunct="0">
              <a:tabLst>
                <a:tab pos="341313" algn="l"/>
              </a:tabLst>
            </a:pPr>
            <a:r>
              <a:rPr lang="en-US" sz="3200"/>
              <a:t>•	Fullerenes (carbon 60)</a:t>
            </a:r>
          </a:p>
        </p:txBody>
      </p:sp>
      <p:sp>
        <p:nvSpPr>
          <p:cNvPr id="31750" name="Text Box 8"/>
          <p:cNvSpPr txBox="1">
            <a:spLocks noChangeArrowheads="1"/>
          </p:cNvSpPr>
          <p:nvPr/>
        </p:nvSpPr>
        <p:spPr bwMode="auto">
          <a:xfrm>
            <a:off x="5030788" y="2667000"/>
            <a:ext cx="2817812" cy="301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>
              <a:tabLst>
                <a:tab pos="341313" algn="l"/>
              </a:tabLst>
            </a:pPr>
            <a:r>
              <a:rPr lang="en-US" sz="3200"/>
              <a:t>•	</a:t>
            </a:r>
            <a:r>
              <a:rPr lang="en-US" sz="3200">
                <a:solidFill>
                  <a:srgbClr val="FF0066"/>
                </a:solidFill>
              </a:rPr>
              <a:t>Nanotubes</a:t>
            </a:r>
          </a:p>
          <a:p>
            <a:pPr algn="l" eaLnBrk="0" hangingPunct="0">
              <a:tabLst>
                <a:tab pos="341313" algn="l"/>
              </a:tabLst>
            </a:pPr>
            <a:r>
              <a:rPr lang="en-US" sz="3200">
                <a:solidFill>
                  <a:srgbClr val="FF0066"/>
                </a:solidFill>
              </a:rPr>
              <a:t>•	Nanosprings</a:t>
            </a:r>
          </a:p>
          <a:p>
            <a:pPr algn="l" eaLnBrk="0" hangingPunct="0">
              <a:tabLst>
                <a:tab pos="341313" algn="l"/>
              </a:tabLst>
            </a:pPr>
            <a:r>
              <a:rPr lang="en-US" sz="3200">
                <a:solidFill>
                  <a:srgbClr val="FF0066"/>
                </a:solidFill>
              </a:rPr>
              <a:t>•	Nanobelts</a:t>
            </a:r>
          </a:p>
          <a:p>
            <a:pPr algn="l" eaLnBrk="0" hangingPunct="0">
              <a:tabLst>
                <a:tab pos="341313" algn="l"/>
              </a:tabLst>
            </a:pPr>
            <a:r>
              <a:rPr lang="en-US" sz="3200">
                <a:solidFill>
                  <a:srgbClr val="FF0066"/>
                </a:solidFill>
              </a:rPr>
              <a:t>•	Quantum dots</a:t>
            </a:r>
          </a:p>
          <a:p>
            <a:pPr algn="l" eaLnBrk="0" hangingPunct="0">
              <a:tabLst>
                <a:tab pos="341313" algn="l"/>
              </a:tabLst>
            </a:pPr>
            <a:r>
              <a:rPr lang="en-US" sz="3200">
                <a:solidFill>
                  <a:srgbClr val="FF0066"/>
                </a:solidFill>
              </a:rPr>
              <a:t>•	Nanofluidies</a:t>
            </a:r>
          </a:p>
          <a:p>
            <a:pPr algn="l" eaLnBrk="0" hangingPunct="0">
              <a:tabLst>
                <a:tab pos="341313" algn="l"/>
              </a:tabLst>
            </a:pPr>
            <a:endParaRPr lang="en-US" sz="3200">
              <a:latin typeface="Geneva" charset="0"/>
            </a:endParaRPr>
          </a:p>
        </p:txBody>
      </p:sp>
      <p:sp>
        <p:nvSpPr>
          <p:cNvPr id="31751" name="Text Box 9"/>
          <p:cNvSpPr txBox="1">
            <a:spLocks noChangeArrowheads="1"/>
          </p:cNvSpPr>
          <p:nvPr/>
        </p:nvSpPr>
        <p:spPr bwMode="auto">
          <a:xfrm>
            <a:off x="0" y="1676400"/>
            <a:ext cx="8991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dirty="0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Based on the size and shape, the </a:t>
            </a:r>
            <a:r>
              <a:rPr lang="en-US" sz="2800" b="1" dirty="0" err="1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Nano</a:t>
            </a:r>
            <a:r>
              <a:rPr lang="en-US" sz="2800" b="1" dirty="0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 materials are classified as follows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6705600" cy="661719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SIZE</a:t>
            </a:r>
          </a:p>
          <a:p>
            <a:pPr algn="just" eaLnBrk="0" hangingPunct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8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meter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is about the distance from the tip of your nose to the end of your hand (1 meter = 3.28 feet). </a:t>
            </a:r>
          </a:p>
          <a:p>
            <a:pPr algn="l" eaLnBrk="0" hangingPunct="0"/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l" eaLnBrk="0" hangingPunct="0"/>
            <a:r>
              <a:rPr lang="en-US" sz="28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Millimeter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One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thousandth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of meter.(10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-3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m)</a:t>
            </a:r>
          </a:p>
          <a:p>
            <a:pPr algn="l" eaLnBrk="0" hangingPunct="0"/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l" eaLnBrk="0" hangingPunct="0"/>
            <a:r>
              <a:rPr lang="en-US" sz="28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Micron: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a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micron is a millionth of a meter (or) one thousandth of millimeter (10</a:t>
            </a:r>
            <a:r>
              <a:rPr lang="en-US" sz="2800" i="1" baseline="30000" dirty="0">
                <a:latin typeface="Times New Roman" pitchFamily="18" charset="0"/>
                <a:cs typeface="Times New Roman" pitchFamily="18" charset="0"/>
              </a:rPr>
              <a:t>-6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m)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/>
            <a:endParaRPr lang="en-US" sz="2800" b="1" dirty="0" smtClean="0">
              <a:solidFill>
                <a:srgbClr val="9933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/>
            <a:r>
              <a:rPr lang="en-US" sz="2800" b="1" dirty="0" smtClean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Nanometer</a:t>
            </a:r>
            <a:r>
              <a:rPr lang="en-US" sz="28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 nanometer is one thousandth of a micron (10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–9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  (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or) a billionth of a meter.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ie.,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one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billion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nanometers in a meter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00850" y="381000"/>
            <a:ext cx="234315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-76200"/>
            <a:ext cx="4953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9" name="Rectangle 4"/>
          <p:cNvSpPr>
            <a:spLocks noChangeArrowheads="1"/>
          </p:cNvSpPr>
          <p:nvPr/>
        </p:nvSpPr>
        <p:spPr bwMode="auto">
          <a:xfrm>
            <a:off x="228600" y="533400"/>
            <a:ext cx="8763000" cy="563231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>
              <a:buFontTx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Composites made from particles of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nano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-size ceramics or metals smaller than 100 nanometers can suddenly become </a:t>
            </a:r>
            <a:r>
              <a:rPr lang="en-US" sz="2400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much stronger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than predicted by existing materials-science models. </a:t>
            </a:r>
          </a:p>
          <a:p>
            <a:pPr marL="457200" indent="-457200" algn="l">
              <a:buFontTx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For example, metals with a so-called grain size of around 10 nanometers are as much as seven times </a:t>
            </a:r>
            <a:r>
              <a:rPr lang="en-US" sz="2400" dirty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harder and tougher than their ordinary counterparts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with grain sizes in the micro meter range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>
              <a:buFontTx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Nano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particles affects many properties such as </a:t>
            </a:r>
          </a:p>
          <a:p>
            <a:pPr marL="914400" lvl="1" indent="-457200" algn="l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	Melting point</a:t>
            </a:r>
          </a:p>
          <a:p>
            <a:pPr marL="914400" lvl="1" indent="-457200" algn="l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	Boiling point</a:t>
            </a:r>
          </a:p>
          <a:p>
            <a:pPr marL="914400" lvl="1" indent="-457200" algn="l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	Band gap</a:t>
            </a:r>
          </a:p>
          <a:p>
            <a:pPr marL="914400" lvl="1" indent="-457200" algn="l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	Optical properties</a:t>
            </a:r>
          </a:p>
          <a:p>
            <a:pPr marL="914400" lvl="1" indent="-457200" algn="l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	Electrical properties</a:t>
            </a:r>
          </a:p>
          <a:p>
            <a:pPr marL="914400" lvl="1" indent="-457200" algn="l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	Magnetic properties </a:t>
            </a:r>
          </a:p>
          <a:p>
            <a:pPr marL="457200" indent="-457200" algn="l">
              <a:buFontTx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.Even the </a:t>
            </a:r>
            <a:r>
              <a:rPr lang="en-US" sz="2400" dirty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structure of materials changes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with respect to Size  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0" y="228600"/>
            <a:ext cx="8991600" cy="403187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3600" b="1" dirty="0" smtClean="0"/>
              <a:t>First</a:t>
            </a:r>
            <a:r>
              <a:rPr lang="en-US" sz="3600" dirty="0" smtClean="0">
                <a:solidFill>
                  <a:srgbClr val="0000FF"/>
                </a:solidFill>
              </a:rPr>
              <a:t>, </a:t>
            </a:r>
            <a:r>
              <a:rPr lang="en-US" sz="3600" dirty="0" err="1" smtClean="0">
                <a:solidFill>
                  <a:srgbClr val="0000FF"/>
                </a:solidFill>
              </a:rPr>
              <a:t>Nanomaterials</a:t>
            </a:r>
            <a:r>
              <a:rPr lang="en-US" sz="3600" dirty="0" smtClean="0">
                <a:solidFill>
                  <a:srgbClr val="0000FF"/>
                </a:solidFill>
              </a:rPr>
              <a:t> have a relatively </a:t>
            </a:r>
            <a:r>
              <a:rPr lang="en-US" sz="3600" b="1" dirty="0" smtClean="0">
                <a:solidFill>
                  <a:srgbClr val="FF0066"/>
                </a:solidFill>
              </a:rPr>
              <a:t>larger surface area</a:t>
            </a:r>
            <a:r>
              <a:rPr lang="en-US" sz="3600" dirty="0" smtClean="0">
                <a:solidFill>
                  <a:srgbClr val="0000FF"/>
                </a:solidFill>
              </a:rPr>
              <a:t> when compared to the same mass of material produced in a larger form. </a:t>
            </a:r>
          </a:p>
          <a:p>
            <a:pPr algn="just"/>
            <a:endParaRPr lang="en-US" sz="3600" dirty="0" smtClean="0">
              <a:solidFill>
                <a:srgbClr val="0000FF"/>
              </a:solidFill>
            </a:endParaRPr>
          </a:p>
          <a:p>
            <a:pPr algn="just"/>
            <a:r>
              <a:rPr lang="en-US" sz="3600" dirty="0" err="1" smtClean="0">
                <a:solidFill>
                  <a:srgbClr val="0000FF"/>
                </a:solidFill>
              </a:rPr>
              <a:t>Nano</a:t>
            </a:r>
            <a:r>
              <a:rPr lang="en-US" sz="3600" dirty="0" smtClean="0">
                <a:solidFill>
                  <a:srgbClr val="0000FF"/>
                </a:solidFill>
              </a:rPr>
              <a:t> particles can make materials more </a:t>
            </a:r>
            <a:r>
              <a:rPr lang="en-US" sz="3600" b="1" dirty="0" smtClean="0">
                <a:solidFill>
                  <a:srgbClr val="FF00FF"/>
                </a:solidFill>
              </a:rPr>
              <a:t>chemically reactive</a:t>
            </a:r>
            <a:r>
              <a:rPr lang="en-US" sz="3600" dirty="0" smtClean="0">
                <a:solidFill>
                  <a:srgbClr val="0000FF"/>
                </a:solidFill>
              </a:rPr>
              <a:t> and affect their strength or electrical properties</a:t>
            </a:r>
            <a:r>
              <a:rPr lang="en-US" sz="4000" dirty="0" smtClean="0">
                <a:solidFill>
                  <a:srgbClr val="0000FF"/>
                </a:solidFill>
              </a:rPr>
              <a:t>. </a:t>
            </a:r>
            <a:endParaRPr lang="en-US" sz="4000" dirty="0">
              <a:solidFill>
                <a:srgbClr val="0000FF"/>
              </a:solidFill>
            </a:endParaRP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0" y="4919008"/>
            <a:ext cx="8915400" cy="175432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3600" b="1" dirty="0" smtClean="0"/>
              <a:t>Second,</a:t>
            </a:r>
            <a:r>
              <a:rPr lang="en-US" sz="3600" dirty="0" smtClean="0">
                <a:solidFill>
                  <a:srgbClr val="FF33CC"/>
                </a:solidFill>
              </a:rPr>
              <a:t> </a:t>
            </a:r>
            <a:r>
              <a:rPr lang="en-US" sz="3600" dirty="0" smtClean="0">
                <a:solidFill>
                  <a:srgbClr val="FF00FF"/>
                </a:solidFill>
              </a:rPr>
              <a:t>quantum effects can begin</a:t>
            </a:r>
            <a:r>
              <a:rPr lang="en-US" sz="3600" dirty="0" smtClean="0">
                <a:solidFill>
                  <a:srgbClr val="FF33CC"/>
                </a:solidFill>
              </a:rPr>
              <a:t> </a:t>
            </a:r>
            <a:r>
              <a:rPr lang="en-US" sz="3600" dirty="0" smtClean="0">
                <a:solidFill>
                  <a:schemeClr val="accent2"/>
                </a:solidFill>
              </a:rPr>
              <a:t>to dominate the </a:t>
            </a:r>
            <a:r>
              <a:rPr lang="en-US" sz="3600" dirty="0" err="1" smtClean="0">
                <a:solidFill>
                  <a:schemeClr val="accent2"/>
                </a:solidFill>
              </a:rPr>
              <a:t>behaviour</a:t>
            </a:r>
            <a:r>
              <a:rPr lang="en-US" sz="3600" dirty="0" smtClean="0">
                <a:solidFill>
                  <a:schemeClr val="accent2"/>
                </a:solidFill>
              </a:rPr>
              <a:t> of matter at the </a:t>
            </a:r>
            <a:r>
              <a:rPr lang="en-US" sz="3600" dirty="0" err="1" smtClean="0">
                <a:solidFill>
                  <a:schemeClr val="accent2"/>
                </a:solidFill>
              </a:rPr>
              <a:t>Nanoscale</a:t>
            </a:r>
            <a:endParaRPr lang="en-US" sz="36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76200" y="228600"/>
            <a:ext cx="8915400" cy="61928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69863" indent="-169863" algn="l">
              <a:spcBef>
                <a:spcPct val="50000"/>
              </a:spcBef>
            </a:pPr>
            <a:r>
              <a:rPr lang="en-US" sz="2800" b="1">
                <a:solidFill>
                  <a:srgbClr val="9900FF"/>
                </a:solidFill>
                <a:latin typeface="Arial" charset="0"/>
                <a:cs typeface="Times New Roman" pitchFamily="18" charset="0"/>
              </a:rPr>
              <a:t>Quantum well</a:t>
            </a:r>
            <a:endParaRPr lang="en-US" sz="2800" b="1">
              <a:solidFill>
                <a:srgbClr val="9900FF"/>
              </a:solidFill>
              <a:latin typeface="Arial" charset="0"/>
              <a:ea typeface="Arial Unicode MS" pitchFamily="34" charset="-128"/>
              <a:cs typeface="Arial Unicode MS" pitchFamily="34" charset="-128"/>
            </a:endParaRPr>
          </a:p>
          <a:p>
            <a:pPr marL="169863" indent="-169863" algn="just">
              <a:spcBef>
                <a:spcPct val="50000"/>
              </a:spcBef>
              <a:buFontTx/>
              <a:buChar char="•"/>
            </a:pPr>
            <a:r>
              <a:rPr lang="en-US">
                <a:latin typeface="Arial" charset="0"/>
                <a:ea typeface="Arial Unicode MS" pitchFamily="34" charset="-128"/>
                <a:cs typeface="Arial Unicode MS" pitchFamily="34" charset="-128"/>
              </a:rPr>
              <a:t>It is a two dimensional system</a:t>
            </a:r>
          </a:p>
          <a:p>
            <a:pPr marL="169863" indent="-169863" algn="just">
              <a:spcBef>
                <a:spcPct val="50000"/>
              </a:spcBef>
              <a:buFontTx/>
              <a:buChar char="•"/>
            </a:pPr>
            <a:r>
              <a:rPr lang="en-US">
                <a:latin typeface="Arial" charset="0"/>
                <a:ea typeface="Arial Unicode MS" pitchFamily="34" charset="-128"/>
                <a:cs typeface="Arial Unicode MS" pitchFamily="34" charset="-128"/>
              </a:rPr>
              <a:t>The electron can move in two directions and restricted in one direction.</a:t>
            </a:r>
          </a:p>
          <a:p>
            <a:pPr marL="169863" indent="-169863" algn="just">
              <a:spcBef>
                <a:spcPct val="50000"/>
              </a:spcBef>
            </a:pPr>
            <a:r>
              <a:rPr lang="en-US" sz="2800" b="1">
                <a:solidFill>
                  <a:srgbClr val="FF0066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 Quantum Wire</a:t>
            </a:r>
          </a:p>
          <a:p>
            <a:pPr marL="169863" indent="-169863" algn="just">
              <a:spcBef>
                <a:spcPct val="50000"/>
              </a:spcBef>
              <a:buFontTx/>
              <a:buChar char="•"/>
            </a:pPr>
            <a:r>
              <a:rPr lang="en-US">
                <a:latin typeface="Arial" charset="0"/>
                <a:ea typeface="Arial Unicode MS" pitchFamily="34" charset="-128"/>
                <a:cs typeface="Arial Unicode MS" pitchFamily="34" charset="-128"/>
              </a:rPr>
              <a:t>It is a one-dimensional system</a:t>
            </a:r>
          </a:p>
          <a:p>
            <a:pPr marL="169863" indent="-169863" algn="just">
              <a:spcBef>
                <a:spcPct val="50000"/>
              </a:spcBef>
              <a:buFontTx/>
              <a:buChar char="•"/>
            </a:pPr>
            <a:r>
              <a:rPr lang="en-US">
                <a:latin typeface="Arial" charset="0"/>
                <a:ea typeface="Arial Unicode MS" pitchFamily="34" charset="-128"/>
                <a:cs typeface="Arial Unicode MS" pitchFamily="34" charset="-128"/>
              </a:rPr>
              <a:t>The electron can move in one direction and restricted in two directions.</a:t>
            </a:r>
          </a:p>
          <a:p>
            <a:pPr marL="169863" indent="-169863" algn="just">
              <a:spcBef>
                <a:spcPct val="50000"/>
              </a:spcBef>
            </a:pPr>
            <a:r>
              <a:rPr lang="en-US">
                <a:latin typeface="Arial" charset="0"/>
                <a:ea typeface="Arial Unicode MS" pitchFamily="34" charset="-128"/>
                <a:cs typeface="Arial Unicode MS" pitchFamily="34" charset="-128"/>
              </a:rPr>
              <a:t> </a:t>
            </a:r>
            <a:r>
              <a:rPr lang="en-US" sz="2800" b="1">
                <a:solidFill>
                  <a:srgbClr val="0000FF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Quantum dot</a:t>
            </a:r>
          </a:p>
          <a:p>
            <a:pPr marL="169863" indent="-169863" algn="just">
              <a:spcBef>
                <a:spcPct val="50000"/>
              </a:spcBef>
              <a:buFontTx/>
              <a:buChar char="•"/>
            </a:pPr>
            <a:r>
              <a:rPr lang="en-US">
                <a:latin typeface="Arial" charset="0"/>
                <a:ea typeface="Arial Unicode MS" pitchFamily="34" charset="-128"/>
                <a:cs typeface="Arial Unicode MS" pitchFamily="34" charset="-128"/>
              </a:rPr>
              <a:t>It is a zero dimensional system</a:t>
            </a:r>
          </a:p>
          <a:p>
            <a:pPr marL="169863" indent="-169863" algn="just">
              <a:spcBef>
                <a:spcPct val="50000"/>
              </a:spcBef>
              <a:buFontTx/>
              <a:buChar char="•"/>
            </a:pPr>
            <a:r>
              <a:rPr lang="en-US">
                <a:latin typeface="Arial" charset="0"/>
                <a:cs typeface="Times New Roman" pitchFamily="18" charset="0"/>
              </a:rPr>
              <a:t>The electron movement was restricted in entire three dimensions</a:t>
            </a:r>
            <a:r>
              <a:rPr lang="en-US">
                <a:latin typeface="Arial" charset="0"/>
              </a:rPr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/>
          <p:cNvSpPr>
            <a:spLocks noChangeArrowheads="1"/>
          </p:cNvSpPr>
          <p:nvPr/>
        </p:nvSpPr>
        <p:spPr bwMode="auto">
          <a:xfrm>
            <a:off x="152400" y="533400"/>
            <a:ext cx="8839200" cy="63709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Noparticles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are of interest </a:t>
            </a:r>
            <a:r>
              <a:rPr lang="en-US" sz="24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because of the new properties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(such as chemical reactivity and optical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behaviour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 that </a:t>
            </a:r>
            <a:r>
              <a:rPr lang="en-US" sz="24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they exhibit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compared with larger particles of the same materials. </a:t>
            </a:r>
          </a:p>
          <a:p>
            <a:pPr algn="just"/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For example, </a:t>
            </a:r>
            <a:r>
              <a:rPr lang="en-US" sz="2400" dirty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titanium dioxide and zinc oxide become transparent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at the </a:t>
            </a:r>
            <a:r>
              <a:rPr lang="en-US" sz="2400" dirty="0" err="1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nanoscale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and have found application in sunscreens. </a:t>
            </a:r>
          </a:p>
          <a:p>
            <a:pPr algn="just"/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Nanoparticles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have a range of potential applications: </a:t>
            </a:r>
          </a:p>
          <a:p>
            <a:pPr algn="just"/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 the short-term application such as  in </a:t>
            </a:r>
            <a:r>
              <a:rPr lang="en-US" sz="2400" b="1" dirty="0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cosmetics, textiles and paints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 the longer term applications such as </a:t>
            </a:r>
            <a:r>
              <a:rPr lang="en-US" sz="2400" b="1" dirty="0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drug delivery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where they could be to used deliver drugs to a specific site in the body. </a:t>
            </a:r>
          </a:p>
          <a:p>
            <a:pPr algn="just"/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Nanoparticles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can also be arranged into layers on surfaces,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providing a large surface area and hence enhanced activity, relevant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to a range of potential applications such as catalysts. </a:t>
            </a:r>
          </a:p>
        </p:txBody>
      </p:sp>
      <p:sp>
        <p:nvSpPr>
          <p:cNvPr id="28675" name="Text Box 5"/>
          <p:cNvSpPr txBox="1">
            <a:spLocks noChangeArrowheads="1"/>
          </p:cNvSpPr>
          <p:nvPr/>
        </p:nvSpPr>
        <p:spPr bwMode="auto">
          <a:xfrm>
            <a:off x="1828800" y="0"/>
            <a:ext cx="5715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Why </a:t>
            </a:r>
            <a:r>
              <a:rPr lang="en-US" sz="3200" b="1" dirty="0" err="1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Nano</a:t>
            </a:r>
            <a:r>
              <a:rPr lang="en-US" sz="3200" b="1" dirty="0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 Particles 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</TotalTime>
  <Words>1116</Words>
  <Application>Microsoft Office PowerPoint</Application>
  <PresentationFormat>On-screen Show (4:3)</PresentationFormat>
  <Paragraphs>137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Slide 1</vt:lpstr>
      <vt:lpstr>Slide 2</vt:lpstr>
      <vt:lpstr> Nanoscience:  Study of phenomena and manipulation of materials at atomic, molecular and macromolecular scales, where properties differ significantly from those at a larger scale.  Nanotechnology:  Design, characterisation, production and application of structures, devices and systems by controlling shape and size on a nanometre scale.  Nanomaterial:  Object that has at least one dimension on the nanometre scale (app. 1-100 nm); material can be in one dimension (very thin surface coatings, films, layers), in two dimensions (nanowires, nanotubes, fibres) or in all three dimensions (nanoparticles, quantum dots, nanoshells, nanorings, micro).  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Nanoscience is the study of phenomena and manipulation of materials at atomic, molecular and macromolecular scales, where properties differ significantly from those at a larger scale.</dc:title>
  <dc:creator>Acer</dc:creator>
  <cp:lastModifiedBy>Acer</cp:lastModifiedBy>
  <cp:revision>29</cp:revision>
  <dcterms:created xsi:type="dcterms:W3CDTF">2019-05-04T06:05:24Z</dcterms:created>
  <dcterms:modified xsi:type="dcterms:W3CDTF">2019-05-06T06:52:53Z</dcterms:modified>
</cp:coreProperties>
</file>