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8AAD3B-1D3A-4BC5-9D42-0867193DE0E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DDF3E2-60EE-4463-B554-3086145DB1D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5357826"/>
            <a:ext cx="5929322" cy="121444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M.C. </a:t>
            </a:r>
            <a:r>
              <a:rPr lang="en-US" sz="2400" dirty="0" err="1" smtClean="0">
                <a:solidFill>
                  <a:schemeClr val="tx1"/>
                </a:solidFill>
              </a:rPr>
              <a:t>Bakali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Department Of Commerce, H G C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txBody>
          <a:bodyPr/>
          <a:lstStyle/>
          <a:p>
            <a:r>
              <a:rPr lang="en-US" dirty="0" smtClean="0"/>
              <a:t>CORPORATE ACCOUNTING TOPIC:VALUATION OF GOODWILL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Definition of Goodwill</a:t>
            </a:r>
          </a:p>
          <a:p>
            <a:pPr>
              <a:buNone/>
            </a:pPr>
            <a:r>
              <a:rPr lang="en-US" dirty="0" smtClean="0"/>
              <a:t>   Dr. Canning defined goodwill as “the present value of a firms , anticipated excess earnings “</a:t>
            </a:r>
          </a:p>
          <a:p>
            <a:pPr>
              <a:buNone/>
            </a:pPr>
            <a:r>
              <a:rPr lang="en-US" dirty="0" smtClean="0"/>
              <a:t>     According to Lord Eldon “Goodwill is nothing more than the probability that the old customers will resort to the old place”</a:t>
            </a:r>
          </a:p>
          <a:p>
            <a:pPr>
              <a:buNone/>
            </a:pPr>
            <a:r>
              <a:rPr lang="en-US" dirty="0" smtClean="0"/>
              <a:t>    Goodwill  is the superior earning power of a business beyond the earning power that would be expected of a firm in a similar business and with a similar amount of other assets</a:t>
            </a:r>
          </a:p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85750"/>
            <a:ext cx="8229600" cy="6286500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Factors giving rise to Goodwill</a:t>
            </a:r>
          </a:p>
          <a:p>
            <a:endParaRPr lang="en-US" dirty="0" smtClean="0"/>
          </a:p>
          <a:p>
            <a:r>
              <a:rPr lang="en-US" dirty="0" smtClean="0"/>
              <a:t>Location of firm</a:t>
            </a:r>
          </a:p>
          <a:p>
            <a:r>
              <a:rPr lang="en-US" dirty="0" smtClean="0"/>
              <a:t>Quality of the product or service</a:t>
            </a:r>
          </a:p>
          <a:p>
            <a:r>
              <a:rPr lang="en-US" dirty="0" smtClean="0"/>
              <a:t>Quality and </a:t>
            </a:r>
            <a:r>
              <a:rPr lang="en-US" dirty="0" err="1" smtClean="0"/>
              <a:t>skillofmanagement</a:t>
            </a:r>
            <a:endParaRPr lang="en-US" dirty="0" smtClean="0"/>
          </a:p>
          <a:p>
            <a:r>
              <a:rPr lang="en-US" dirty="0" smtClean="0"/>
              <a:t>Acceptance of the firm’s product or service by the customers</a:t>
            </a:r>
          </a:p>
          <a:p>
            <a:r>
              <a:rPr lang="en-US" dirty="0" smtClean="0"/>
              <a:t>After sale service provided by the firm</a:t>
            </a:r>
          </a:p>
          <a:p>
            <a:r>
              <a:rPr lang="en-US" dirty="0" smtClean="0"/>
              <a:t>Price of the product or services</a:t>
            </a:r>
          </a:p>
          <a:p>
            <a:r>
              <a:rPr lang="en-US" dirty="0" err="1" smtClean="0"/>
              <a:t>Behaviour</a:t>
            </a:r>
            <a:r>
              <a:rPr lang="en-US" dirty="0" smtClean="0"/>
              <a:t> of the sales executive and other sales personnel towards the customer</a:t>
            </a:r>
          </a:p>
          <a:p>
            <a:r>
              <a:rPr lang="en-US" dirty="0" smtClean="0"/>
              <a:t>Work- culture and team –culture of the employees of the firm </a:t>
            </a:r>
          </a:p>
          <a:p>
            <a:r>
              <a:rPr lang="en-US" dirty="0" smtClean="0"/>
              <a:t>Trademark, Trade name and Brand name</a:t>
            </a:r>
          </a:p>
          <a:p>
            <a:r>
              <a:rPr lang="en-US" dirty="0" smtClean="0"/>
              <a:t>Patent rights</a:t>
            </a:r>
          </a:p>
          <a:p>
            <a:r>
              <a:rPr lang="en-US" dirty="0" smtClean="0"/>
              <a:t>Copyrights</a:t>
            </a:r>
          </a:p>
          <a:p>
            <a:r>
              <a:rPr lang="en-US" dirty="0" smtClean="0"/>
              <a:t>Licenses</a:t>
            </a:r>
          </a:p>
          <a:p>
            <a:r>
              <a:rPr lang="en-US" dirty="0" smtClean="0"/>
              <a:t>Franchises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1462"/>
            <a:ext cx="8229600" cy="68580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Need for valuation of Goodwill </a:t>
            </a:r>
          </a:p>
          <a:p>
            <a:pPr>
              <a:buNone/>
            </a:pPr>
            <a:r>
              <a:rPr lang="en-US" dirty="0" smtClean="0"/>
              <a:t> Need for valuation of Goodwill is </a:t>
            </a:r>
            <a:r>
              <a:rPr lang="en-US" dirty="0" err="1" smtClean="0"/>
              <a:t>organisation</a:t>
            </a:r>
            <a:r>
              <a:rPr lang="en-US" dirty="0" smtClean="0"/>
              <a:t> specific .</a:t>
            </a:r>
            <a:r>
              <a:rPr lang="en-IN" dirty="0" smtClean="0"/>
              <a:t> Depending upon the types of business organisation, the need for valuation of goodwill is different. Only common reason of valuation of Goodwill is when the firm is sold</a:t>
            </a:r>
          </a:p>
          <a:p>
            <a:pPr>
              <a:buNone/>
            </a:pPr>
            <a:r>
              <a:rPr lang="en-US" dirty="0" smtClean="0"/>
              <a:t>1 . </a:t>
            </a:r>
            <a:r>
              <a:rPr lang="en-US" b="1" dirty="0" smtClean="0"/>
              <a:t>In  case of sole proprietorship :</a:t>
            </a:r>
          </a:p>
          <a:p>
            <a:pPr marL="514350" indent="-514350">
              <a:buAutoNum type="alphaLcParenR"/>
            </a:pPr>
            <a:r>
              <a:rPr lang="en-US" dirty="0" smtClean="0"/>
              <a:t>When it is decided to sale  a going concern firm</a:t>
            </a:r>
          </a:p>
          <a:p>
            <a:pPr marL="514350" indent="-514350">
              <a:buAutoNum type="alphaLcParenR"/>
            </a:pPr>
            <a:r>
              <a:rPr lang="en-US" dirty="0" smtClean="0"/>
              <a:t>If a sole trading concern converted into partnership firm </a:t>
            </a:r>
          </a:p>
          <a:p>
            <a:pPr marL="514350" indent="-514350">
              <a:buNone/>
            </a:pPr>
            <a:r>
              <a:rPr lang="en-US" dirty="0" smtClean="0"/>
              <a:t>2</a:t>
            </a:r>
            <a:r>
              <a:rPr lang="en-US" b="1" dirty="0" smtClean="0"/>
              <a:t>. In case of partnership firm:</a:t>
            </a:r>
          </a:p>
          <a:p>
            <a:pPr marL="514350" indent="-514350">
              <a:buAutoNum type="alphaLcParenR"/>
            </a:pPr>
            <a:r>
              <a:rPr lang="en-US" dirty="0" smtClean="0"/>
              <a:t>When admission of a new partner take place</a:t>
            </a:r>
          </a:p>
          <a:p>
            <a:pPr marL="514350" indent="-514350">
              <a:buAutoNum type="alphaLcParenR"/>
            </a:pPr>
            <a:r>
              <a:rPr lang="en-US" dirty="0" smtClean="0"/>
              <a:t>If existing partner retires from the business or if any partner dies</a:t>
            </a:r>
          </a:p>
          <a:p>
            <a:pPr marL="514350" indent="-514350">
              <a:buAutoNum type="alphaLcParenR"/>
            </a:pPr>
            <a:r>
              <a:rPr lang="en-US" dirty="0" smtClean="0"/>
              <a:t>When two firms are amalgamated or converted into joint stock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357166"/>
            <a:ext cx="9144000" cy="6286544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In case of a company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Sale and Acquisition of Business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Amalgamation of a company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Valuation of share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Determination of  wealth tax liability</a:t>
            </a:r>
          </a:p>
          <a:p>
            <a:pPr marL="514350" indent="-514350">
              <a:buAutoNum type="alphaLcParenR"/>
            </a:pPr>
            <a:r>
              <a:rPr lang="en-US" sz="3600" dirty="0" smtClean="0"/>
              <a:t>Consolidation of accounts by a holding company</a:t>
            </a:r>
            <a:endParaRPr lang="en-IN" sz="3600" dirty="0" smtClean="0"/>
          </a:p>
          <a:p>
            <a:pPr marL="514350" indent="-514350">
              <a:buAutoNum type="alphaLcParenR"/>
            </a:pPr>
            <a:r>
              <a:rPr lang="en-US" sz="3600" dirty="0" smtClean="0"/>
              <a:t>Take over of business by the government or </a:t>
            </a:r>
            <a:r>
              <a:rPr lang="en-US" sz="3600" dirty="0" err="1" smtClean="0"/>
              <a:t>Nationalisation</a:t>
            </a:r>
            <a:endParaRPr lang="en-US" sz="3600" dirty="0" smtClean="0"/>
          </a:p>
          <a:p>
            <a:pPr marL="514350" indent="-514350">
              <a:buNone/>
            </a:pPr>
            <a:r>
              <a:rPr lang="en-US" sz="3600" dirty="0" smtClean="0"/>
              <a:t>					</a:t>
            </a:r>
            <a:r>
              <a:rPr lang="en-US" sz="3600" smtClean="0"/>
              <a:t>	       Contd</a:t>
            </a:r>
            <a:r>
              <a:rPr lang="en-US" sz="3600" dirty="0" smtClean="0"/>
              <a:t>….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320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CORPORATE ACCOUNTING TOPIC:VALUATION OF GOODWILL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ACCOUNTING TOPIC: Accounts of Holding Company</dc:title>
  <dc:creator>Asus</dc:creator>
  <cp:lastModifiedBy>HP</cp:lastModifiedBy>
  <cp:revision>8</cp:revision>
  <dcterms:created xsi:type="dcterms:W3CDTF">2019-05-03T06:46:03Z</dcterms:created>
  <dcterms:modified xsi:type="dcterms:W3CDTF">2019-05-04T06:04:15Z</dcterms:modified>
</cp:coreProperties>
</file>