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0" r:id="rId2"/>
    <p:sldId id="256" r:id="rId3"/>
    <p:sldId id="257" r:id="rId4"/>
    <p:sldId id="258" r:id="rId5"/>
    <p:sldId id="262" r:id="rId6"/>
    <p:sldId id="259" r:id="rId7"/>
    <p:sldId id="260" r:id="rId8"/>
    <p:sldId id="265" r:id="rId9"/>
    <p:sldId id="266" r:id="rId10"/>
    <p:sldId id="261" r:id="rId11"/>
    <p:sldId id="263" r:id="rId12"/>
    <p:sldId id="267" r:id="rId13"/>
    <p:sldId id="271" r:id="rId14"/>
    <p:sldId id="264" r:id="rId15"/>
    <p:sldId id="272" r:id="rId16"/>
    <p:sldId id="268" r:id="rId17"/>
    <p:sldId id="269"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3548" autoAdjust="0"/>
  </p:normalViewPr>
  <p:slideViewPr>
    <p:cSldViewPr>
      <p:cViewPr varScale="1">
        <p:scale>
          <a:sx n="68" d="100"/>
          <a:sy n="68"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4771AD-1F0B-4FA6-A928-02548A8171FD}" type="datetimeFigureOut">
              <a:rPr lang="en-US" smtClean="0"/>
              <a:pPr/>
              <a:t>5/4/2019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0244D5-1EB1-486D-8235-24D72A89D6B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 A K Thomson’s translation of </a:t>
            </a:r>
            <a:r>
              <a:rPr lang="en-US" i="1" dirty="0" err="1" smtClean="0"/>
              <a:t>Nocomachean</a:t>
            </a:r>
            <a:r>
              <a:rPr lang="en-US" i="1" baseline="0" dirty="0" smtClean="0"/>
              <a:t> Ethics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9A0244D5-1EB1-486D-8235-24D72A89D6B8}"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Cantankerous : bad tempered, non-cooperative , argumentative.  Boorish: rough and bad-mannered. </a:t>
            </a:r>
            <a:endParaRPr lang="en-US" dirty="0"/>
          </a:p>
        </p:txBody>
      </p:sp>
      <p:sp>
        <p:nvSpPr>
          <p:cNvPr id="4" name="Slide Number Placeholder 3"/>
          <p:cNvSpPr>
            <a:spLocks noGrp="1"/>
          </p:cNvSpPr>
          <p:nvPr>
            <p:ph type="sldNum" sz="quarter" idx="10"/>
          </p:nvPr>
        </p:nvSpPr>
        <p:spPr/>
        <p:txBody>
          <a:bodyPr/>
          <a:lstStyle/>
          <a:p>
            <a:fld id="{9A0244D5-1EB1-486D-8235-24D72A89D6B8}" type="slidenum">
              <a:rPr lang="en-US" smtClean="0"/>
              <a:pPr/>
              <a:t>11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dirty="0" err="1" smtClean="0"/>
              <a:t>Friedrick</a:t>
            </a:r>
            <a:r>
              <a:rPr lang="en-US" dirty="0" smtClean="0"/>
              <a:t> </a:t>
            </a:r>
            <a:r>
              <a:rPr lang="en-US" dirty="0" err="1" smtClean="0"/>
              <a:t>Copleston</a:t>
            </a:r>
            <a:r>
              <a:rPr lang="en-US" dirty="0" smtClean="0"/>
              <a:t>, History of Philosophy, Vol.III</a:t>
            </a:r>
            <a:endParaRPr lang="en-US" dirty="0"/>
          </a:p>
        </p:txBody>
      </p:sp>
      <p:sp>
        <p:nvSpPr>
          <p:cNvPr id="4" name="Slide Number Placeholder 3"/>
          <p:cNvSpPr>
            <a:spLocks noGrp="1"/>
          </p:cNvSpPr>
          <p:nvPr>
            <p:ph type="sldNum" sz="quarter" idx="10"/>
          </p:nvPr>
        </p:nvSpPr>
        <p:spPr/>
        <p:txBody>
          <a:bodyPr/>
          <a:lstStyle/>
          <a:p>
            <a:fld id="{9A0244D5-1EB1-486D-8235-24D72A89D6B8}"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C72845-844F-463B-9FAF-753D1FE92161}" type="datetimeFigureOut">
              <a:rPr lang="en-US" smtClean="0"/>
              <a:pPr/>
              <a:t>5/4/2019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520999-786F-486D-B8F5-0A82E0F2A6D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C72845-844F-463B-9FAF-753D1FE92161}" type="datetimeFigureOut">
              <a:rPr lang="en-US" smtClean="0"/>
              <a:pPr/>
              <a:t>5/4/2019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520999-786F-486D-B8F5-0A82E0F2A6D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C72845-844F-463B-9FAF-753D1FE92161}" type="datetimeFigureOut">
              <a:rPr lang="en-US" smtClean="0"/>
              <a:pPr/>
              <a:t>5/4/2019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520999-786F-486D-B8F5-0A82E0F2A6D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C72845-844F-463B-9FAF-753D1FE92161}" type="datetimeFigureOut">
              <a:rPr lang="en-US" smtClean="0"/>
              <a:pPr/>
              <a:t>5/4/2019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520999-786F-486D-B8F5-0A82E0F2A6D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C72845-844F-463B-9FAF-753D1FE92161}" type="datetimeFigureOut">
              <a:rPr lang="en-US" smtClean="0"/>
              <a:pPr/>
              <a:t>5/4/2019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520999-786F-486D-B8F5-0A82E0F2A6D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C72845-844F-463B-9FAF-753D1FE92161}" type="datetimeFigureOut">
              <a:rPr lang="en-US" smtClean="0"/>
              <a:pPr/>
              <a:t>5/4/2019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520999-786F-486D-B8F5-0A82E0F2A6D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C72845-844F-463B-9FAF-753D1FE92161}" type="datetimeFigureOut">
              <a:rPr lang="en-US" smtClean="0"/>
              <a:pPr/>
              <a:t>5/4/2019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520999-786F-486D-B8F5-0A82E0F2A6D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C72845-844F-463B-9FAF-753D1FE92161}" type="datetimeFigureOut">
              <a:rPr lang="en-US" smtClean="0"/>
              <a:pPr/>
              <a:t>5/4/2019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520999-786F-486D-B8F5-0A82E0F2A6D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C72845-844F-463B-9FAF-753D1FE92161}" type="datetimeFigureOut">
              <a:rPr lang="en-US" smtClean="0"/>
              <a:pPr/>
              <a:t>5/4/2019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520999-786F-486D-B8F5-0A82E0F2A6D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C72845-844F-463B-9FAF-753D1FE92161}" type="datetimeFigureOut">
              <a:rPr lang="en-US" smtClean="0"/>
              <a:pPr/>
              <a:t>5/4/2019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520999-786F-486D-B8F5-0A82E0F2A6D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C72845-844F-463B-9FAF-753D1FE92161}" type="datetimeFigureOut">
              <a:rPr lang="en-US" smtClean="0"/>
              <a:pPr/>
              <a:t>5/4/2019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520999-786F-486D-B8F5-0A82E0F2A6D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C72845-844F-463B-9FAF-753D1FE92161}" type="datetimeFigureOut">
              <a:rPr lang="en-US" smtClean="0"/>
              <a:pPr/>
              <a:t>5/4/2019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520999-786F-486D-B8F5-0A82E0F2A6D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2895600"/>
          </a:xfrm>
        </p:spPr>
        <p:txBody>
          <a:bodyPr>
            <a:normAutofit/>
          </a:bodyPr>
          <a:lstStyle/>
          <a:p>
            <a:r>
              <a:rPr lang="en-US" dirty="0" err="1" smtClean="0"/>
              <a:t>Programme</a:t>
            </a:r>
            <a:r>
              <a:rPr lang="en-US" dirty="0" smtClean="0"/>
              <a:t>: BA Philosophy</a:t>
            </a:r>
            <a:br>
              <a:rPr lang="en-US" dirty="0" smtClean="0"/>
            </a:br>
            <a:r>
              <a:rPr lang="en-US" dirty="0" smtClean="0"/>
              <a:t>Course: Ethics</a:t>
            </a:r>
            <a:br>
              <a:rPr lang="en-US" dirty="0" smtClean="0"/>
            </a:br>
            <a:r>
              <a:rPr lang="en-US" dirty="0" smtClean="0"/>
              <a:t>TDC 2</a:t>
            </a:r>
            <a:r>
              <a:rPr lang="en-US" baseline="30000" dirty="0" smtClean="0"/>
              <a:t>nd</a:t>
            </a:r>
            <a:r>
              <a:rPr lang="en-US" dirty="0" smtClean="0"/>
              <a:t> Semester 2019</a:t>
            </a:r>
            <a:br>
              <a:rPr lang="en-US" dirty="0" smtClean="0"/>
            </a:br>
            <a:r>
              <a:rPr lang="en-US" dirty="0" smtClean="0"/>
              <a:t>Unit-II Virtue Ethics</a:t>
            </a:r>
            <a:endParaRPr lang="en-US" dirty="0"/>
          </a:p>
        </p:txBody>
      </p:sp>
      <p:sp>
        <p:nvSpPr>
          <p:cNvPr id="3" name="Content Placeholder 2"/>
          <p:cNvSpPr>
            <a:spLocks noGrp="1"/>
          </p:cNvSpPr>
          <p:nvPr>
            <p:ph idx="1"/>
          </p:nvPr>
        </p:nvSpPr>
        <p:spPr>
          <a:xfrm>
            <a:off x="457200" y="3276600"/>
            <a:ext cx="8229600" cy="2849563"/>
          </a:xfrm>
        </p:spPr>
        <p:txBody>
          <a:bodyPr>
            <a:normAutofit fontScale="92500" lnSpcReduction="20000"/>
          </a:bodyPr>
          <a:lstStyle/>
          <a:p>
            <a:pPr algn="ctr">
              <a:buNone/>
            </a:pPr>
            <a:r>
              <a:rPr lang="en-US" dirty="0" smtClean="0"/>
              <a:t>Aristotle: Nature and Kinds of Virtues</a:t>
            </a:r>
          </a:p>
          <a:p>
            <a:pPr>
              <a:buNone/>
            </a:pPr>
            <a:endParaRPr lang="en-US" dirty="0" smtClean="0"/>
          </a:p>
          <a:p>
            <a:pPr algn="ctr">
              <a:buNone/>
            </a:pPr>
            <a:r>
              <a:rPr lang="en-US" dirty="0" smtClean="0"/>
              <a:t>	-presentation by </a:t>
            </a:r>
          </a:p>
          <a:p>
            <a:pPr algn="ctr">
              <a:buNone/>
            </a:pPr>
            <a:r>
              <a:rPr lang="en-US" dirty="0" smtClean="0"/>
              <a:t>Paran Borthakur</a:t>
            </a:r>
          </a:p>
          <a:p>
            <a:pPr algn="ctr">
              <a:buNone/>
            </a:pPr>
            <a:r>
              <a:rPr lang="en-US" dirty="0" smtClean="0"/>
              <a:t> Associate Professor of Philosophy, Haflong Government College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Moral Virtues*</a:t>
            </a:r>
            <a:endParaRPr lang="en-US" dirty="0"/>
          </a:p>
        </p:txBody>
      </p:sp>
      <p:graphicFrame>
        <p:nvGraphicFramePr>
          <p:cNvPr id="4" name="Content Placeholder 3"/>
          <p:cNvGraphicFramePr>
            <a:graphicFrameLocks noGrp="1"/>
          </p:cNvGraphicFramePr>
          <p:nvPr>
            <p:ph idx="1"/>
          </p:nvPr>
        </p:nvGraphicFramePr>
        <p:xfrm>
          <a:off x="457200" y="914403"/>
          <a:ext cx="8229600" cy="5449219"/>
        </p:xfrm>
        <a:graphic>
          <a:graphicData uri="http://schemas.openxmlformats.org/drawingml/2006/table">
            <a:tbl>
              <a:tblPr firstRow="1" bandRow="1">
                <a:tableStyleId>{5C22544A-7EE6-4342-B048-85BDC9FD1C3A}</a:tableStyleId>
              </a:tblPr>
              <a:tblGrid>
                <a:gridCol w="2133600"/>
                <a:gridCol w="1981200"/>
                <a:gridCol w="2057400"/>
                <a:gridCol w="2057400"/>
              </a:tblGrid>
              <a:tr h="1055077">
                <a:tc>
                  <a:txBody>
                    <a:bodyPr/>
                    <a:lstStyle/>
                    <a:p>
                      <a:r>
                        <a:rPr lang="en-US" dirty="0" smtClean="0"/>
                        <a:t>Sphere of action &amp; Feeling</a:t>
                      </a:r>
                      <a:endParaRPr lang="en-US" dirty="0"/>
                    </a:p>
                  </a:txBody>
                  <a:tcPr/>
                </a:tc>
                <a:tc>
                  <a:txBody>
                    <a:bodyPr/>
                    <a:lstStyle/>
                    <a:p>
                      <a:pPr algn="ctr"/>
                      <a:r>
                        <a:rPr lang="en-US" dirty="0" smtClean="0"/>
                        <a:t>Excess</a:t>
                      </a:r>
                      <a:endParaRPr lang="en-US" dirty="0"/>
                    </a:p>
                  </a:txBody>
                  <a:tcPr/>
                </a:tc>
                <a:tc>
                  <a:txBody>
                    <a:bodyPr/>
                    <a:lstStyle/>
                    <a:p>
                      <a:pPr algn="ctr"/>
                      <a:r>
                        <a:rPr lang="en-US" dirty="0" smtClean="0"/>
                        <a:t>Mean</a:t>
                      </a:r>
                      <a:endParaRPr lang="en-US" dirty="0"/>
                    </a:p>
                  </a:txBody>
                  <a:tcPr/>
                </a:tc>
                <a:tc>
                  <a:txBody>
                    <a:bodyPr/>
                    <a:lstStyle/>
                    <a:p>
                      <a:pPr algn="ctr"/>
                      <a:r>
                        <a:rPr lang="en-US" dirty="0" smtClean="0"/>
                        <a:t>Deficiency</a:t>
                      </a:r>
                      <a:endParaRPr lang="en-US" dirty="0"/>
                    </a:p>
                  </a:txBody>
                  <a:tcPr/>
                </a:tc>
              </a:tr>
              <a:tr h="611274">
                <a:tc>
                  <a:txBody>
                    <a:bodyPr/>
                    <a:lstStyle/>
                    <a:p>
                      <a:r>
                        <a:rPr lang="en-US" dirty="0" smtClean="0"/>
                        <a:t>Fear and Confidence</a:t>
                      </a:r>
                      <a:endParaRPr lang="en-US" dirty="0"/>
                    </a:p>
                  </a:txBody>
                  <a:tcPr/>
                </a:tc>
                <a:tc>
                  <a:txBody>
                    <a:bodyPr/>
                    <a:lstStyle/>
                    <a:p>
                      <a:r>
                        <a:rPr lang="en-US" dirty="0" smtClean="0"/>
                        <a:t>Rashness</a:t>
                      </a:r>
                      <a:endParaRPr lang="en-US" dirty="0"/>
                    </a:p>
                  </a:txBody>
                  <a:tcPr/>
                </a:tc>
                <a:tc>
                  <a:txBody>
                    <a:bodyPr/>
                    <a:lstStyle/>
                    <a:p>
                      <a:r>
                        <a:rPr lang="en-US" dirty="0" smtClean="0"/>
                        <a:t>Courage</a:t>
                      </a:r>
                      <a:endParaRPr lang="en-US" dirty="0"/>
                    </a:p>
                  </a:txBody>
                  <a:tcPr/>
                </a:tc>
                <a:tc>
                  <a:txBody>
                    <a:bodyPr/>
                    <a:lstStyle/>
                    <a:p>
                      <a:r>
                        <a:rPr lang="en-US" dirty="0" smtClean="0"/>
                        <a:t>Cowardice</a:t>
                      </a:r>
                      <a:endParaRPr lang="en-US" dirty="0"/>
                    </a:p>
                  </a:txBody>
                  <a:tcPr/>
                </a:tc>
              </a:tr>
              <a:tr h="611274">
                <a:tc>
                  <a:txBody>
                    <a:bodyPr/>
                    <a:lstStyle/>
                    <a:p>
                      <a:r>
                        <a:rPr lang="en-US" dirty="0" smtClean="0"/>
                        <a:t>Pleasure and Pain</a:t>
                      </a:r>
                      <a:endParaRPr lang="en-US" dirty="0"/>
                    </a:p>
                  </a:txBody>
                  <a:tcPr/>
                </a:tc>
                <a:tc>
                  <a:txBody>
                    <a:bodyPr/>
                    <a:lstStyle/>
                    <a:p>
                      <a:r>
                        <a:rPr lang="en-US" dirty="0" smtClean="0"/>
                        <a:t>Licentiousness</a:t>
                      </a:r>
                      <a:endParaRPr lang="en-US" dirty="0"/>
                    </a:p>
                  </a:txBody>
                  <a:tcPr/>
                </a:tc>
                <a:tc>
                  <a:txBody>
                    <a:bodyPr/>
                    <a:lstStyle/>
                    <a:p>
                      <a:r>
                        <a:rPr lang="en-US" dirty="0" smtClean="0"/>
                        <a:t>Temperance</a:t>
                      </a:r>
                      <a:endParaRPr lang="en-US" dirty="0"/>
                    </a:p>
                  </a:txBody>
                  <a:tcPr/>
                </a:tc>
                <a:tc>
                  <a:txBody>
                    <a:bodyPr/>
                    <a:lstStyle/>
                    <a:p>
                      <a:r>
                        <a:rPr lang="en-US" dirty="0" smtClean="0"/>
                        <a:t>Insensibility</a:t>
                      </a:r>
                      <a:endParaRPr lang="en-US" dirty="0"/>
                    </a:p>
                  </a:txBody>
                  <a:tcPr/>
                </a:tc>
              </a:tr>
              <a:tr h="611274">
                <a:tc>
                  <a:txBody>
                    <a:bodyPr/>
                    <a:lstStyle/>
                    <a:p>
                      <a:r>
                        <a:rPr lang="en-US" dirty="0" smtClean="0"/>
                        <a:t>Getting and Spending (Minor)</a:t>
                      </a:r>
                      <a:endParaRPr lang="en-US" dirty="0"/>
                    </a:p>
                  </a:txBody>
                  <a:tcPr/>
                </a:tc>
                <a:tc>
                  <a:txBody>
                    <a:bodyPr/>
                    <a:lstStyle/>
                    <a:p>
                      <a:r>
                        <a:rPr lang="en-US" dirty="0" smtClean="0"/>
                        <a:t>Prodigality</a:t>
                      </a:r>
                      <a:endParaRPr lang="en-US" dirty="0"/>
                    </a:p>
                  </a:txBody>
                  <a:tcPr/>
                </a:tc>
                <a:tc>
                  <a:txBody>
                    <a:bodyPr/>
                    <a:lstStyle/>
                    <a:p>
                      <a:r>
                        <a:rPr lang="en-US" dirty="0" smtClean="0"/>
                        <a:t>Liberality</a:t>
                      </a:r>
                      <a:endParaRPr lang="en-US" dirty="0"/>
                    </a:p>
                  </a:txBody>
                  <a:tcPr/>
                </a:tc>
                <a:tc>
                  <a:txBody>
                    <a:bodyPr/>
                    <a:lstStyle/>
                    <a:p>
                      <a:r>
                        <a:rPr lang="en-US" dirty="0" smtClean="0"/>
                        <a:t>Illiberality</a:t>
                      </a:r>
                      <a:endParaRPr lang="en-US" dirty="0"/>
                    </a:p>
                  </a:txBody>
                  <a:tcPr/>
                </a:tc>
              </a:tr>
              <a:tr h="611274">
                <a:tc>
                  <a:txBody>
                    <a:bodyPr/>
                    <a:lstStyle/>
                    <a:p>
                      <a:r>
                        <a:rPr lang="en-US" dirty="0" smtClean="0"/>
                        <a:t>Getting and Spending (Major)</a:t>
                      </a:r>
                      <a:endParaRPr lang="en-US" dirty="0"/>
                    </a:p>
                  </a:txBody>
                  <a:tcPr/>
                </a:tc>
                <a:tc>
                  <a:txBody>
                    <a:bodyPr/>
                    <a:lstStyle/>
                    <a:p>
                      <a:r>
                        <a:rPr lang="en-US" dirty="0" smtClean="0"/>
                        <a:t>Vulgarity</a:t>
                      </a:r>
                      <a:endParaRPr lang="en-US" dirty="0"/>
                    </a:p>
                  </a:txBody>
                  <a:tcPr/>
                </a:tc>
                <a:tc>
                  <a:txBody>
                    <a:bodyPr/>
                    <a:lstStyle/>
                    <a:p>
                      <a:r>
                        <a:rPr lang="en-US" dirty="0" smtClean="0"/>
                        <a:t>Magnificence</a:t>
                      </a:r>
                      <a:endParaRPr lang="en-US" dirty="0"/>
                    </a:p>
                  </a:txBody>
                  <a:tcPr/>
                </a:tc>
                <a:tc>
                  <a:txBody>
                    <a:bodyPr/>
                    <a:lstStyle/>
                    <a:p>
                      <a:r>
                        <a:rPr lang="en-US" dirty="0" smtClean="0"/>
                        <a:t>Pettiness</a:t>
                      </a:r>
                      <a:endParaRPr lang="en-US" dirty="0"/>
                    </a:p>
                  </a:txBody>
                  <a:tcPr/>
                </a:tc>
              </a:tr>
              <a:tr h="611274">
                <a:tc>
                  <a:txBody>
                    <a:bodyPr/>
                    <a:lstStyle/>
                    <a:p>
                      <a:r>
                        <a:rPr lang="en-US" dirty="0" smtClean="0"/>
                        <a:t>Honour and Dishonour (Major)</a:t>
                      </a:r>
                      <a:endParaRPr lang="en-US" dirty="0"/>
                    </a:p>
                  </a:txBody>
                  <a:tcPr/>
                </a:tc>
                <a:tc>
                  <a:txBody>
                    <a:bodyPr/>
                    <a:lstStyle/>
                    <a:p>
                      <a:r>
                        <a:rPr lang="en-US" dirty="0" smtClean="0"/>
                        <a:t>Vanity</a:t>
                      </a:r>
                      <a:endParaRPr lang="en-US" dirty="0"/>
                    </a:p>
                  </a:txBody>
                  <a:tcPr/>
                </a:tc>
                <a:tc>
                  <a:txBody>
                    <a:bodyPr/>
                    <a:lstStyle/>
                    <a:p>
                      <a:r>
                        <a:rPr lang="en-US" dirty="0" smtClean="0"/>
                        <a:t>Magnanimity</a:t>
                      </a:r>
                      <a:endParaRPr lang="en-US" dirty="0"/>
                    </a:p>
                  </a:txBody>
                  <a:tcPr/>
                </a:tc>
                <a:tc>
                  <a:txBody>
                    <a:bodyPr/>
                    <a:lstStyle/>
                    <a:p>
                      <a:r>
                        <a:rPr lang="en-US" dirty="0" smtClean="0"/>
                        <a:t>Pusillanimity</a:t>
                      </a:r>
                      <a:endParaRPr lang="en-US" dirty="0"/>
                    </a:p>
                  </a:txBody>
                  <a:tcPr/>
                </a:tc>
              </a:tr>
              <a:tr h="611274">
                <a:tc>
                  <a:txBody>
                    <a:bodyPr/>
                    <a:lstStyle/>
                    <a:p>
                      <a:r>
                        <a:rPr lang="en-US" dirty="0" smtClean="0"/>
                        <a:t>Honour and Dishonour (Minor)</a:t>
                      </a:r>
                      <a:endParaRPr lang="en-US" dirty="0"/>
                    </a:p>
                  </a:txBody>
                  <a:tcPr/>
                </a:tc>
                <a:tc>
                  <a:txBody>
                    <a:bodyPr/>
                    <a:lstStyle/>
                    <a:p>
                      <a:r>
                        <a:rPr lang="en-US" dirty="0" smtClean="0"/>
                        <a:t>Ambition</a:t>
                      </a:r>
                      <a:endParaRPr lang="en-US" dirty="0"/>
                    </a:p>
                  </a:txBody>
                  <a:tcPr/>
                </a:tc>
                <a:tc>
                  <a:txBody>
                    <a:bodyPr/>
                    <a:lstStyle/>
                    <a:p>
                      <a:r>
                        <a:rPr lang="en-US" dirty="0" smtClean="0"/>
                        <a:t>Proper Ambition</a:t>
                      </a:r>
                      <a:endParaRPr lang="en-US" dirty="0"/>
                    </a:p>
                  </a:txBody>
                  <a:tcPr/>
                </a:tc>
                <a:tc>
                  <a:txBody>
                    <a:bodyPr/>
                    <a:lstStyle/>
                    <a:p>
                      <a:r>
                        <a:rPr lang="en-US" dirty="0" smtClean="0"/>
                        <a:t>Unambitiousness</a:t>
                      </a:r>
                      <a:endParaRPr lang="en-US" dirty="0"/>
                    </a:p>
                  </a:txBody>
                  <a:tcPr/>
                </a:tc>
              </a:tr>
              <a:tr h="611274">
                <a:tc>
                  <a:txBody>
                    <a:bodyPr/>
                    <a:lstStyle/>
                    <a:p>
                      <a:r>
                        <a:rPr lang="en-US" dirty="0" smtClean="0"/>
                        <a:t>Anger</a:t>
                      </a:r>
                      <a:endParaRPr lang="en-US" dirty="0"/>
                    </a:p>
                  </a:txBody>
                  <a:tcPr/>
                </a:tc>
                <a:tc>
                  <a:txBody>
                    <a:bodyPr/>
                    <a:lstStyle/>
                    <a:p>
                      <a:r>
                        <a:rPr lang="en-US" dirty="0" smtClean="0"/>
                        <a:t>Irascibility</a:t>
                      </a:r>
                      <a:endParaRPr lang="en-US" dirty="0"/>
                    </a:p>
                  </a:txBody>
                  <a:tcPr/>
                </a:tc>
                <a:tc>
                  <a:txBody>
                    <a:bodyPr/>
                    <a:lstStyle/>
                    <a:p>
                      <a:r>
                        <a:rPr lang="en-US" dirty="0" smtClean="0"/>
                        <a:t>Patience</a:t>
                      </a:r>
                      <a:endParaRPr lang="en-US" dirty="0"/>
                    </a:p>
                  </a:txBody>
                  <a:tcPr/>
                </a:tc>
                <a:tc>
                  <a:txBody>
                    <a:bodyPr/>
                    <a:lstStyle/>
                    <a:p>
                      <a:r>
                        <a:rPr lang="en-US" dirty="0" smtClean="0"/>
                        <a:t>Lack of Spirit</a:t>
                      </a:r>
                      <a:endParaRPr lang="en-US"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1600200"/>
          <a:ext cx="8229600" cy="428752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en-US" dirty="0" smtClean="0"/>
                        <a:t>Sphere of action &amp; Feeling</a:t>
                      </a:r>
                      <a:endParaRPr lang="en-US" dirty="0"/>
                    </a:p>
                  </a:txBody>
                  <a:tcPr/>
                </a:tc>
                <a:tc>
                  <a:txBody>
                    <a:bodyPr/>
                    <a:lstStyle/>
                    <a:p>
                      <a:pPr algn="ctr"/>
                      <a:r>
                        <a:rPr lang="en-US" dirty="0" smtClean="0"/>
                        <a:t>Excess</a:t>
                      </a:r>
                      <a:endParaRPr lang="en-US" dirty="0"/>
                    </a:p>
                  </a:txBody>
                  <a:tcPr/>
                </a:tc>
                <a:tc>
                  <a:txBody>
                    <a:bodyPr/>
                    <a:lstStyle/>
                    <a:p>
                      <a:pPr algn="ctr"/>
                      <a:r>
                        <a:rPr lang="en-US" dirty="0" smtClean="0"/>
                        <a:t>Mean</a:t>
                      </a:r>
                      <a:endParaRPr lang="en-US" dirty="0"/>
                    </a:p>
                  </a:txBody>
                  <a:tcPr/>
                </a:tc>
                <a:tc>
                  <a:txBody>
                    <a:bodyPr/>
                    <a:lstStyle/>
                    <a:p>
                      <a:pPr algn="ctr"/>
                      <a:r>
                        <a:rPr lang="en-US" dirty="0" smtClean="0"/>
                        <a:t>Deficiency</a:t>
                      </a:r>
                      <a:endParaRPr lang="en-US" dirty="0"/>
                    </a:p>
                  </a:txBody>
                  <a:tcPr/>
                </a:tc>
              </a:tr>
              <a:tr h="883920">
                <a:tc>
                  <a:txBody>
                    <a:bodyPr/>
                    <a:lstStyle/>
                    <a:p>
                      <a:r>
                        <a:rPr lang="en-US" dirty="0" smtClean="0"/>
                        <a:t>Self-expression</a:t>
                      </a:r>
                      <a:endParaRPr lang="en-US" dirty="0"/>
                    </a:p>
                  </a:txBody>
                  <a:tcPr/>
                </a:tc>
                <a:tc>
                  <a:txBody>
                    <a:bodyPr/>
                    <a:lstStyle/>
                    <a:p>
                      <a:r>
                        <a:rPr lang="en-US" dirty="0" smtClean="0"/>
                        <a:t>Boastfulness</a:t>
                      </a:r>
                      <a:endParaRPr lang="en-US" dirty="0"/>
                    </a:p>
                  </a:txBody>
                  <a:tcPr/>
                </a:tc>
                <a:tc>
                  <a:txBody>
                    <a:bodyPr/>
                    <a:lstStyle/>
                    <a:p>
                      <a:r>
                        <a:rPr lang="en-US" dirty="0" smtClean="0"/>
                        <a:t>Truthfulness</a:t>
                      </a:r>
                      <a:endParaRPr lang="en-US" dirty="0"/>
                    </a:p>
                  </a:txBody>
                  <a:tcPr/>
                </a:tc>
                <a:tc>
                  <a:txBody>
                    <a:bodyPr/>
                    <a:lstStyle/>
                    <a:p>
                      <a:r>
                        <a:rPr lang="en-US" dirty="0" smtClean="0"/>
                        <a:t>Understatement</a:t>
                      </a:r>
                      <a:endParaRPr lang="en-US" dirty="0"/>
                    </a:p>
                  </a:txBody>
                  <a:tcPr/>
                </a:tc>
              </a:tr>
              <a:tr h="370840">
                <a:tc>
                  <a:txBody>
                    <a:bodyPr/>
                    <a:lstStyle/>
                    <a:p>
                      <a:r>
                        <a:rPr lang="en-US" dirty="0" smtClean="0"/>
                        <a:t>Conversation</a:t>
                      </a:r>
                      <a:endParaRPr lang="en-US" dirty="0"/>
                    </a:p>
                  </a:txBody>
                  <a:tcPr/>
                </a:tc>
                <a:tc>
                  <a:txBody>
                    <a:bodyPr/>
                    <a:lstStyle/>
                    <a:p>
                      <a:r>
                        <a:rPr lang="en-US" dirty="0" smtClean="0"/>
                        <a:t>Buffoonery</a:t>
                      </a:r>
                      <a:endParaRPr lang="en-US" dirty="0"/>
                    </a:p>
                  </a:txBody>
                  <a:tcPr/>
                </a:tc>
                <a:tc>
                  <a:txBody>
                    <a:bodyPr/>
                    <a:lstStyle/>
                    <a:p>
                      <a:r>
                        <a:rPr lang="en-US" dirty="0" smtClean="0"/>
                        <a:t>Wittiness</a:t>
                      </a:r>
                      <a:endParaRPr lang="en-US" dirty="0"/>
                    </a:p>
                  </a:txBody>
                  <a:tcPr/>
                </a:tc>
                <a:tc>
                  <a:txBody>
                    <a:bodyPr/>
                    <a:lstStyle/>
                    <a:p>
                      <a:r>
                        <a:rPr lang="en-US" dirty="0" smtClean="0"/>
                        <a:t>Boorishness</a:t>
                      </a:r>
                      <a:endParaRPr lang="en-US" dirty="0"/>
                    </a:p>
                  </a:txBody>
                  <a:tcPr/>
                </a:tc>
              </a:tr>
              <a:tr h="370840">
                <a:tc>
                  <a:txBody>
                    <a:bodyPr/>
                    <a:lstStyle/>
                    <a:p>
                      <a:r>
                        <a:rPr lang="en-US" dirty="0" smtClean="0"/>
                        <a:t>Social Conduct</a:t>
                      </a:r>
                      <a:endParaRPr lang="en-US" dirty="0"/>
                    </a:p>
                  </a:txBody>
                  <a:tcPr/>
                </a:tc>
                <a:tc>
                  <a:txBody>
                    <a:bodyPr/>
                    <a:lstStyle/>
                    <a:p>
                      <a:r>
                        <a:rPr lang="en-US" dirty="0" smtClean="0"/>
                        <a:t>Obsequiousness/</a:t>
                      </a:r>
                    </a:p>
                    <a:p>
                      <a:r>
                        <a:rPr lang="en-US" dirty="0" smtClean="0"/>
                        <a:t>Flattery</a:t>
                      </a:r>
                      <a:endParaRPr lang="en-US" dirty="0"/>
                    </a:p>
                  </a:txBody>
                  <a:tcPr/>
                </a:tc>
                <a:tc>
                  <a:txBody>
                    <a:bodyPr/>
                    <a:lstStyle/>
                    <a:p>
                      <a:r>
                        <a:rPr lang="en-US" dirty="0" smtClean="0"/>
                        <a:t>Friendliness</a:t>
                      </a:r>
                      <a:endParaRPr lang="en-US" dirty="0"/>
                    </a:p>
                  </a:txBody>
                  <a:tcPr/>
                </a:tc>
                <a:tc>
                  <a:txBody>
                    <a:bodyPr/>
                    <a:lstStyle/>
                    <a:p>
                      <a:r>
                        <a:rPr lang="en-US" dirty="0" smtClean="0"/>
                        <a:t>Cantankerousness</a:t>
                      </a:r>
                      <a:endParaRPr lang="en-US" dirty="0"/>
                    </a:p>
                  </a:txBody>
                  <a:tcPr/>
                </a:tc>
              </a:tr>
              <a:tr h="370840">
                <a:tc>
                  <a:txBody>
                    <a:bodyPr/>
                    <a:lstStyle/>
                    <a:p>
                      <a:r>
                        <a:rPr lang="en-US" dirty="0" smtClean="0"/>
                        <a:t>Shame</a:t>
                      </a:r>
                      <a:endParaRPr lang="en-US" dirty="0"/>
                    </a:p>
                  </a:txBody>
                  <a:tcPr/>
                </a:tc>
                <a:tc>
                  <a:txBody>
                    <a:bodyPr/>
                    <a:lstStyle/>
                    <a:p>
                      <a:r>
                        <a:rPr lang="en-US" dirty="0" smtClean="0"/>
                        <a:t>Shyness</a:t>
                      </a:r>
                      <a:endParaRPr lang="en-US" dirty="0"/>
                    </a:p>
                  </a:txBody>
                  <a:tcPr/>
                </a:tc>
                <a:tc>
                  <a:txBody>
                    <a:bodyPr/>
                    <a:lstStyle/>
                    <a:p>
                      <a:r>
                        <a:rPr lang="en-US" dirty="0" smtClean="0"/>
                        <a:t>Modesty</a:t>
                      </a:r>
                      <a:endParaRPr lang="en-US" dirty="0"/>
                    </a:p>
                  </a:txBody>
                  <a:tcPr/>
                </a:tc>
                <a:tc>
                  <a:txBody>
                    <a:bodyPr/>
                    <a:lstStyle/>
                    <a:p>
                      <a:r>
                        <a:rPr lang="en-US" dirty="0" smtClean="0"/>
                        <a:t>Shamelessness</a:t>
                      </a:r>
                      <a:endParaRPr lang="en-US" dirty="0"/>
                    </a:p>
                  </a:txBody>
                  <a:tcPr/>
                </a:tc>
              </a:tr>
              <a:tr h="370840">
                <a:tc>
                  <a:txBody>
                    <a:bodyPr/>
                    <a:lstStyle/>
                    <a:p>
                      <a:r>
                        <a:rPr lang="en-US" dirty="0" smtClean="0"/>
                        <a:t>Indignation</a:t>
                      </a:r>
                      <a:endParaRPr lang="en-US" dirty="0"/>
                    </a:p>
                  </a:txBody>
                  <a:tcPr/>
                </a:tc>
                <a:tc>
                  <a:txBody>
                    <a:bodyPr/>
                    <a:lstStyle/>
                    <a:p>
                      <a:r>
                        <a:rPr lang="en-US" dirty="0" smtClean="0"/>
                        <a:t>Envy</a:t>
                      </a:r>
                      <a:endParaRPr lang="en-US" dirty="0"/>
                    </a:p>
                  </a:txBody>
                  <a:tcPr/>
                </a:tc>
                <a:tc>
                  <a:txBody>
                    <a:bodyPr/>
                    <a:lstStyle/>
                    <a:p>
                      <a:r>
                        <a:rPr lang="en-US" dirty="0" smtClean="0"/>
                        <a:t>Righteous Indignation</a:t>
                      </a:r>
                      <a:endParaRPr lang="en-US" dirty="0"/>
                    </a:p>
                  </a:txBody>
                  <a:tcPr/>
                </a:tc>
                <a:tc>
                  <a:txBody>
                    <a:bodyPr/>
                    <a:lstStyle/>
                    <a:p>
                      <a:r>
                        <a:rPr lang="en-US" dirty="0" smtClean="0"/>
                        <a:t>Malicious enjoyment</a:t>
                      </a:r>
                      <a:endParaRPr lang="en-US" dirty="0"/>
                    </a:p>
                  </a:txBody>
                  <a:tcPr/>
                </a:tc>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ctr">
              <a:buNone/>
            </a:pPr>
            <a:r>
              <a:rPr lang="en-US" dirty="0" smtClean="0"/>
              <a:t>Intellectual Virtues*</a:t>
            </a:r>
          </a:p>
          <a:p>
            <a:pPr>
              <a:buNone/>
            </a:pPr>
            <a:r>
              <a:rPr lang="en-US" dirty="0" smtClean="0"/>
              <a:t>According to Aristotle, the intellectual virtues are related to the faculties of the soul. The soul has two faculties – (1) the scientific faculty (to </a:t>
            </a:r>
            <a:r>
              <a:rPr lang="en-US" dirty="0" err="1" smtClean="0"/>
              <a:t>epistemonokon</a:t>
            </a:r>
            <a:r>
              <a:rPr lang="en-US" dirty="0" smtClean="0"/>
              <a:t>) by which we contemplate objects that are necessary and admit of no contingency, and (2) the calculative faculty (to </a:t>
            </a:r>
            <a:r>
              <a:rPr lang="en-US" dirty="0" err="1" smtClean="0"/>
              <a:t>logistikon</a:t>
            </a:r>
            <a:r>
              <a:rPr lang="en-US" dirty="0" smtClean="0"/>
              <a:t>) or the faculty of opinion, which is concerned with objects that are contingent</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buNone/>
            </a:pPr>
            <a:r>
              <a:rPr lang="en-US" dirty="0" smtClean="0"/>
              <a:t>. The intellectual virtues of the scientific faculty are:</a:t>
            </a:r>
          </a:p>
          <a:p>
            <a:pPr>
              <a:buNone/>
            </a:pPr>
            <a:r>
              <a:rPr lang="en-US" dirty="0" smtClean="0"/>
              <a:t> (a)</a:t>
            </a:r>
            <a:r>
              <a:rPr lang="en-US" b="1" dirty="0" smtClean="0"/>
              <a:t>Episteme</a:t>
            </a:r>
            <a:r>
              <a:rPr lang="en-US" dirty="0" smtClean="0"/>
              <a:t>, the disposition by virtue of which we demonstrate and make proofs,</a:t>
            </a:r>
          </a:p>
          <a:p>
            <a:pPr>
              <a:buNone/>
            </a:pPr>
            <a:r>
              <a:rPr lang="en-US" dirty="0" smtClean="0"/>
              <a:t> (b) </a:t>
            </a:r>
            <a:r>
              <a:rPr lang="en-US" b="1" dirty="0" smtClean="0"/>
              <a:t>Nous</a:t>
            </a:r>
            <a:r>
              <a:rPr lang="en-US" dirty="0" smtClean="0"/>
              <a:t> or </a:t>
            </a:r>
            <a:r>
              <a:rPr lang="en-US" b="1" dirty="0" smtClean="0"/>
              <a:t>Intuitive Reason</a:t>
            </a:r>
            <a:r>
              <a:rPr lang="en-US" dirty="0" smtClean="0"/>
              <a:t>, whereby we grasp a universal truth after experience of a certain number of particular instances and then see this truth or principle to be self-evident;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buNone/>
            </a:pPr>
            <a:r>
              <a:rPr lang="en-US" dirty="0" smtClean="0"/>
              <a:t>(c) </a:t>
            </a:r>
            <a:r>
              <a:rPr lang="en-US" b="1" dirty="0" smtClean="0"/>
              <a:t>Sophia</a:t>
            </a:r>
            <a:r>
              <a:rPr lang="en-US" dirty="0" smtClean="0"/>
              <a:t> is Theoretical Wisdom. This is the union of nous and episteme. It is directed to the highest objects probably including not only the objects of metaphysics but also those of Mathematics and Natural Science. Contemplation  of these objects belongs to the ideal life for man.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a:buNone/>
            </a:pPr>
            <a:r>
              <a:rPr lang="en-US" dirty="0" smtClean="0"/>
              <a:t>The virtues of the other faculty or part of the soul called </a:t>
            </a:r>
            <a:r>
              <a:rPr lang="en-US" dirty="0" err="1" smtClean="0"/>
              <a:t>logistikon</a:t>
            </a:r>
            <a:r>
              <a:rPr lang="en-US" dirty="0" smtClean="0"/>
              <a:t> are:</a:t>
            </a:r>
          </a:p>
          <a:p>
            <a:pPr>
              <a:buNone/>
            </a:pPr>
            <a:r>
              <a:rPr lang="en-US" dirty="0" smtClean="0"/>
              <a:t> (</a:t>
            </a:r>
            <a:r>
              <a:rPr lang="en-US" dirty="0" err="1" smtClean="0"/>
              <a:t>i</a:t>
            </a:r>
            <a:r>
              <a:rPr lang="en-US" dirty="0" smtClean="0"/>
              <a:t>) </a:t>
            </a:r>
            <a:r>
              <a:rPr lang="en-US" b="1" dirty="0" err="1" smtClean="0"/>
              <a:t>Techne</a:t>
            </a:r>
            <a:r>
              <a:rPr lang="en-US" dirty="0" smtClean="0"/>
              <a:t> or </a:t>
            </a:r>
            <a:r>
              <a:rPr lang="en-US" b="1" dirty="0" smtClean="0"/>
              <a:t>Art</a:t>
            </a:r>
            <a:r>
              <a:rPr lang="en-US" dirty="0" smtClean="0"/>
              <a:t> which is the disposition by which we produce things with the help of rules that guide how to do things. </a:t>
            </a:r>
          </a:p>
          <a:p>
            <a:pPr>
              <a:buNone/>
            </a:pPr>
            <a:r>
              <a:rPr lang="en-US" dirty="0" smtClean="0"/>
              <a:t>(ii) </a:t>
            </a:r>
            <a:r>
              <a:rPr lang="en-US" b="1" dirty="0" err="1" smtClean="0"/>
              <a:t>Phronesis</a:t>
            </a:r>
            <a:r>
              <a:rPr lang="en-US" dirty="0" smtClean="0"/>
              <a:t> or </a:t>
            </a:r>
            <a:r>
              <a:rPr lang="en-US" b="1" dirty="0" smtClean="0"/>
              <a:t>Practical Wisdom </a:t>
            </a:r>
            <a:r>
              <a:rPr lang="en-US" dirty="0" smtClean="0"/>
              <a:t>is a true disposition towards action, by aid of rule, with regard to things good or bad for men. This is crucially related to moral virtues. </a:t>
            </a:r>
            <a:endParaRPr lang="en-US" b="1"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a:buNone/>
            </a:pPr>
            <a:r>
              <a:rPr lang="en-US" dirty="0" smtClean="0"/>
              <a:t>	</a:t>
            </a:r>
            <a:r>
              <a:rPr lang="en-US" dirty="0" err="1" smtClean="0"/>
              <a:t>Phronesis</a:t>
            </a:r>
            <a:r>
              <a:rPr lang="en-US" dirty="0" smtClean="0"/>
              <a:t> is subdivided according to the objects it is concerned with:</a:t>
            </a:r>
          </a:p>
          <a:p>
            <a:pPr marL="514350" indent="-514350">
              <a:buAutoNum type="arabicPeriod"/>
            </a:pPr>
            <a:r>
              <a:rPr lang="en-US" dirty="0" err="1" smtClean="0"/>
              <a:t>Phronesis</a:t>
            </a:r>
            <a:r>
              <a:rPr lang="en-US" dirty="0" smtClean="0"/>
              <a:t> in the narrow sense: it is concerned with the individual’s good. </a:t>
            </a:r>
          </a:p>
          <a:p>
            <a:pPr marL="514350" indent="-514350">
              <a:buNone/>
            </a:pPr>
            <a:r>
              <a:rPr lang="en-US" dirty="0" smtClean="0"/>
              <a:t>2. Economics: </a:t>
            </a:r>
            <a:r>
              <a:rPr lang="en-US" dirty="0" err="1" smtClean="0"/>
              <a:t>phronesis</a:t>
            </a:r>
            <a:r>
              <a:rPr lang="en-US" dirty="0" smtClean="0"/>
              <a:t> concerned with family and household management.</a:t>
            </a:r>
          </a:p>
          <a:p>
            <a:pPr marL="514350" indent="-514350">
              <a:buNone/>
            </a:pPr>
            <a:r>
              <a:rPr lang="en-US" dirty="0" smtClean="0"/>
              <a:t>3. Political Science: </a:t>
            </a:r>
            <a:r>
              <a:rPr lang="en-US" dirty="0" err="1" smtClean="0"/>
              <a:t>Phronesis</a:t>
            </a:r>
            <a:r>
              <a:rPr lang="en-US" dirty="0" smtClean="0"/>
              <a:t>  concerned with the state. This further subdivides into Legislative and Administrative faculties. Administrative faculty again subdivides into Deliberative and Judicial.</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buNone/>
            </a:pPr>
            <a:r>
              <a:rPr lang="en-US" dirty="0" smtClean="0"/>
              <a:t>	</a:t>
            </a:r>
          </a:p>
          <a:p>
            <a:pPr>
              <a:buNone/>
            </a:pPr>
            <a:r>
              <a:rPr lang="en-US" dirty="0" smtClean="0"/>
              <a:t>	According to Aristotle virtue is not only the right or reasonable attitude, but the attitude which leads to right and reasonable </a:t>
            </a:r>
            <a:r>
              <a:rPr lang="en-US" i="1" dirty="0" smtClean="0"/>
              <a:t>choice</a:t>
            </a:r>
            <a:r>
              <a:rPr lang="en-US" dirty="0" smtClean="0"/>
              <a:t> which is prudence. Prudence, therefore, is necessary for the truly virtuous man since it is the excellence of an essential part of our nature. Theoretical wisdom chooses the right end while practical wisdom makes the right choice regarding the mean.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20000"/>
          </a:bodyPr>
          <a:lstStyle/>
          <a:p>
            <a:pPr>
              <a:buNone/>
            </a:pPr>
            <a:r>
              <a:rPr lang="en-US" dirty="0" smtClean="0"/>
              <a:t>Aristotle also mentions some more intellectual qualities in  Nicomechean Ethics. These are:</a:t>
            </a:r>
          </a:p>
          <a:p>
            <a:pPr>
              <a:buNone/>
            </a:pPr>
            <a:r>
              <a:rPr lang="en-US" dirty="0" smtClean="0"/>
              <a:t>1. Cleverness (</a:t>
            </a:r>
            <a:r>
              <a:rPr lang="en-US" dirty="0" err="1" smtClean="0"/>
              <a:t>Deinotes</a:t>
            </a:r>
            <a:r>
              <a:rPr lang="en-US" dirty="0" smtClean="0"/>
              <a:t>) is another disposition by which a man is enabled to find right means to any particular end. Cleverness sometimes may not be guided by vision of the right end and right choice of the mean. </a:t>
            </a:r>
          </a:p>
          <a:p>
            <a:pPr>
              <a:buNone/>
            </a:pPr>
            <a:r>
              <a:rPr lang="en-US" dirty="0" smtClean="0"/>
              <a:t>2. Understanding (</a:t>
            </a:r>
            <a:r>
              <a:rPr lang="en-US" dirty="0" err="1" smtClean="0"/>
              <a:t>Sunesis</a:t>
            </a:r>
            <a:r>
              <a:rPr lang="en-US" dirty="0" smtClean="0"/>
              <a:t>) which is ability to deliberate on the perplexing things. It makes judgments but unlike prudence its judgments are not imperatives.</a:t>
            </a:r>
          </a:p>
          <a:p>
            <a:pPr>
              <a:buNone/>
            </a:pPr>
            <a:r>
              <a:rPr lang="en-US" dirty="0" smtClean="0"/>
              <a:t>3. Judgment (Gnome) by which people make considerate judgment which are equitable.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143000"/>
          </a:xfrm>
        </p:spPr>
        <p:txBody>
          <a:bodyPr>
            <a:normAutofit fontScale="90000"/>
          </a:bodyPr>
          <a:lstStyle/>
          <a:p>
            <a:r>
              <a:rPr lang="en-US" dirty="0" smtClean="0"/>
              <a:t>Aristotle: The Nature and Kinds of Virtue</a:t>
            </a:r>
            <a:endParaRPr lang="en-US" dirty="0"/>
          </a:p>
        </p:txBody>
      </p:sp>
      <p:sp>
        <p:nvSpPr>
          <p:cNvPr id="3" name="Subtitle 2"/>
          <p:cNvSpPr>
            <a:spLocks noGrp="1"/>
          </p:cNvSpPr>
          <p:nvPr>
            <p:ph type="subTitle" idx="1"/>
          </p:nvPr>
        </p:nvSpPr>
        <p:spPr>
          <a:xfrm>
            <a:off x="838200" y="1524000"/>
            <a:ext cx="7696200" cy="4648200"/>
          </a:xfrm>
        </p:spPr>
        <p:txBody>
          <a:bodyPr>
            <a:normAutofit/>
          </a:bodyPr>
          <a:lstStyle/>
          <a:p>
            <a:r>
              <a:rPr lang="en-US" dirty="0" smtClean="0">
                <a:solidFill>
                  <a:schemeClr val="tx1"/>
                </a:solidFill>
                <a:latin typeface="Arial Narrow" pitchFamily="34" charset="0"/>
              </a:rPr>
              <a:t>From Aristotle’s(384-322 BC) viewpoint virtue is a disposition peculiar to human beings which makes them perform their specific function well. The specific function of man is reason. Thus, virtue consists in appropriate functioning  of reason. It constitutes good –  the ultimate moral ideal. </a:t>
            </a:r>
          </a:p>
          <a:p>
            <a:r>
              <a:rPr lang="en-US" dirty="0" smtClean="0">
                <a:solidFill>
                  <a:schemeClr val="tx1"/>
                </a:solidFill>
                <a:latin typeface="Arial Narrow" pitchFamily="34" charset="0"/>
              </a:rPr>
              <a:t>A good life is a life of virtuous activities. </a:t>
            </a:r>
            <a:r>
              <a:rPr lang="en-US" dirty="0" err="1" smtClean="0">
                <a:solidFill>
                  <a:schemeClr val="tx1"/>
                </a:solidFill>
                <a:latin typeface="Arial Narrow" pitchFamily="34" charset="0"/>
              </a:rPr>
              <a:t>Eudaemonia</a:t>
            </a:r>
            <a:r>
              <a:rPr lang="en-US" dirty="0" smtClean="0">
                <a:solidFill>
                  <a:schemeClr val="tx1"/>
                </a:solidFill>
                <a:latin typeface="Arial Narrow" pitchFamily="34" charset="0"/>
              </a:rPr>
              <a:t> (happiness, wellbeing or flourishing) consists only on that.</a:t>
            </a:r>
            <a:endParaRPr lang="en-US" dirty="0">
              <a:solidFill>
                <a:schemeClr val="tx1"/>
              </a:solidFill>
              <a:latin typeface="Arial Narrow"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32500" lnSpcReduction="20000"/>
          </a:bodyPr>
          <a:lstStyle/>
          <a:p>
            <a:pPr>
              <a:buNone/>
            </a:pPr>
            <a:r>
              <a:rPr lang="en-US" dirty="0" smtClean="0"/>
              <a:t>	</a:t>
            </a:r>
          </a:p>
          <a:p>
            <a:pPr>
              <a:lnSpc>
                <a:spcPct val="170000"/>
              </a:lnSpc>
              <a:buNone/>
            </a:pPr>
            <a:r>
              <a:rPr lang="en-US" dirty="0" smtClean="0"/>
              <a:t>	</a:t>
            </a:r>
            <a:r>
              <a:rPr lang="en-US" sz="6000" dirty="0" smtClean="0">
                <a:latin typeface="Arial" pitchFamily="34" charset="0"/>
                <a:cs typeface="Arial" pitchFamily="34" charset="0"/>
              </a:rPr>
              <a:t>As Aristotle defines ‘</a:t>
            </a:r>
            <a:r>
              <a:rPr lang="en-US" sz="6000" b="1" dirty="0" smtClean="0">
                <a:latin typeface="Arial" pitchFamily="34" charset="0"/>
                <a:cs typeface="Arial" pitchFamily="34" charset="0"/>
              </a:rPr>
              <a:t>Virtue is purposive disposition, lying in a mean that is relative to us and determined by a rational principle, and by that  which a prudent man would use to determine it</a:t>
            </a:r>
            <a:r>
              <a:rPr lang="en-US" sz="6000" dirty="0" smtClean="0">
                <a:latin typeface="Arial" pitchFamily="34" charset="0"/>
                <a:cs typeface="Arial" pitchFamily="34" charset="0"/>
              </a:rPr>
              <a:t>’(</a:t>
            </a:r>
            <a:r>
              <a:rPr lang="en-US" sz="6000" i="1" dirty="0" smtClean="0">
                <a:latin typeface="Arial" pitchFamily="34" charset="0"/>
                <a:cs typeface="Arial" pitchFamily="34" charset="0"/>
              </a:rPr>
              <a:t>Nicomechean Ethics</a:t>
            </a:r>
            <a:r>
              <a:rPr lang="en-US" sz="6000" dirty="0" smtClean="0">
                <a:latin typeface="Arial" pitchFamily="34" charset="0"/>
                <a:cs typeface="Arial" pitchFamily="34" charset="0"/>
              </a:rPr>
              <a:t>). In the spheres of feelings and actions, both the deficiency   and excess are vices but the mean is the right course and it is the excellence. </a:t>
            </a:r>
          </a:p>
          <a:p>
            <a:pPr>
              <a:lnSpc>
                <a:spcPct val="170000"/>
              </a:lnSpc>
              <a:buNone/>
            </a:pPr>
            <a:endParaRPr lang="en-US" sz="6000" dirty="0" smtClean="0">
              <a:latin typeface="Arial" pitchFamily="34" charset="0"/>
              <a:cs typeface="Arial" pitchFamily="34" charset="0"/>
            </a:endParaRPr>
          </a:p>
          <a:p>
            <a:pPr>
              <a:lnSpc>
                <a:spcPct val="170000"/>
              </a:lnSpc>
              <a:buNone/>
            </a:pPr>
            <a:r>
              <a:rPr lang="en-US" sz="6000" dirty="0" smtClean="0">
                <a:latin typeface="Arial" pitchFamily="34" charset="0"/>
                <a:cs typeface="Arial" pitchFamily="34" charset="0"/>
              </a:rPr>
              <a:t>	The doctrine of mean is a guiding rule which suggests the right course of action but it is not a defining characteristic of virtue because some of the feelings or actions are essentially evil irrespective of their being excess, deficiency or mean.</a:t>
            </a:r>
            <a:endParaRPr lang="en-US" sz="60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10600" cy="6172200"/>
          </a:xfrm>
        </p:spPr>
        <p:txBody>
          <a:bodyPr>
            <a:normAutofit fontScale="85000" lnSpcReduction="20000"/>
          </a:bodyPr>
          <a:lstStyle/>
          <a:p>
            <a:pPr>
              <a:buNone/>
            </a:pPr>
            <a:r>
              <a:rPr lang="en-US" dirty="0" smtClean="0"/>
              <a:t>	Doctrine of mean is also not endorsing mediocrity because </a:t>
            </a:r>
            <a:r>
              <a:rPr lang="en-US" b="1" dirty="0" smtClean="0"/>
              <a:t>virtue is excellence </a:t>
            </a:r>
            <a:r>
              <a:rPr lang="en-US" dirty="0" smtClean="0"/>
              <a:t>in the sphere of activities.</a:t>
            </a:r>
          </a:p>
          <a:p>
            <a:pPr>
              <a:buNone/>
            </a:pPr>
            <a:r>
              <a:rPr lang="en-US" dirty="0" smtClean="0"/>
              <a:t>	</a:t>
            </a:r>
          </a:p>
          <a:p>
            <a:pPr>
              <a:buNone/>
            </a:pPr>
            <a:r>
              <a:rPr lang="en-US" dirty="0" smtClean="0"/>
              <a:t>	Virtues are not innate but </a:t>
            </a:r>
            <a:r>
              <a:rPr lang="en-US" b="1" dirty="0" smtClean="0"/>
              <a:t>acquired by habits</a:t>
            </a:r>
            <a:r>
              <a:rPr lang="en-US" dirty="0" smtClean="0"/>
              <a:t>. The tendencies for evil course of action should be made weak by resisting them and suppressing the corresponding evil feelings which are either in excess or deficient in any sphere of human activity or feelings. The right course of action has to be strengthened by repeated performance. </a:t>
            </a:r>
          </a:p>
          <a:p>
            <a:pPr>
              <a:buNone/>
            </a:pPr>
            <a:endParaRPr lang="en-US" dirty="0" smtClean="0"/>
          </a:p>
          <a:p>
            <a:pPr>
              <a:buNone/>
            </a:pPr>
            <a:r>
              <a:rPr lang="en-US" dirty="0" smtClean="0"/>
              <a:t>	There may be innate or natural good qualities a person may be endowed with but these are not considered to be virtues since these are not developed through rational faculties such as theoretical and  practical wisdom. Without the guidance of reason or intellect, good innate dispositions are blind and cannot qualify for moral virtues.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lnSpcReduction="10000"/>
          </a:bodyPr>
          <a:lstStyle/>
          <a:p>
            <a:pPr>
              <a:buNone/>
            </a:pPr>
            <a:r>
              <a:rPr lang="en-US" dirty="0" smtClean="0"/>
              <a:t>	Virtue consists in choosing the mean. However, this rule is </a:t>
            </a:r>
            <a:r>
              <a:rPr lang="en-US" b="1" dirty="0" smtClean="0"/>
              <a:t>not applicable </a:t>
            </a:r>
            <a:r>
              <a:rPr lang="en-US" dirty="0" smtClean="0"/>
              <a:t>to all cases because some of actions are </a:t>
            </a:r>
            <a:r>
              <a:rPr lang="en-US" b="1" dirty="0" smtClean="0"/>
              <a:t>essentially evil</a:t>
            </a:r>
            <a:r>
              <a:rPr lang="en-US" dirty="0" smtClean="0"/>
              <a:t>. For example, such feelings such as malice, shamelessness, envy etc.; and actions such as theft, adultery, murder etc. are  evils in themselves and having and doing them in moderation will make no difference to these.</a:t>
            </a:r>
          </a:p>
          <a:p>
            <a:pPr>
              <a:buNone/>
            </a:pPr>
            <a:r>
              <a:rPr lang="en-US" dirty="0" smtClean="0"/>
              <a:t> 	A prudent or virtuous man is the exemplar who sets example for the moral agents in choosing or deciding the right course of activity in the right way.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Kinds of Virtues</a:t>
            </a:r>
            <a:endParaRPr lang="en-US" dirty="0"/>
          </a:p>
        </p:txBody>
      </p:sp>
      <p:sp>
        <p:nvSpPr>
          <p:cNvPr id="3" name="Content Placeholder 2"/>
          <p:cNvSpPr>
            <a:spLocks noGrp="1"/>
          </p:cNvSpPr>
          <p:nvPr>
            <p:ph idx="1"/>
          </p:nvPr>
        </p:nvSpPr>
        <p:spPr>
          <a:xfrm>
            <a:off x="457200" y="838200"/>
            <a:ext cx="8229600" cy="5287963"/>
          </a:xfrm>
        </p:spPr>
        <p:txBody>
          <a:bodyPr>
            <a:normAutofit fontScale="85000" lnSpcReduction="20000"/>
          </a:bodyPr>
          <a:lstStyle/>
          <a:p>
            <a:pPr>
              <a:buNone/>
            </a:pPr>
            <a:r>
              <a:rPr lang="en-US" dirty="0" smtClean="0"/>
              <a:t>Aristotle classified virtues into two class: </a:t>
            </a:r>
          </a:p>
          <a:p>
            <a:pPr marL="514350" indent="-514350">
              <a:buNone/>
            </a:pPr>
            <a:r>
              <a:rPr lang="en-US" dirty="0" smtClean="0"/>
              <a:t>			1) Moral Virtues &amp;</a:t>
            </a:r>
          </a:p>
          <a:p>
            <a:pPr marL="514350" indent="-514350">
              <a:buNone/>
            </a:pPr>
            <a:r>
              <a:rPr lang="en-US" dirty="0" smtClean="0"/>
              <a:t>			2) Intellectual Virtues. </a:t>
            </a:r>
          </a:p>
          <a:p>
            <a:pPr marL="514350" indent="-514350">
              <a:buNone/>
            </a:pPr>
            <a:r>
              <a:rPr lang="en-US" dirty="0" smtClean="0"/>
              <a:t>	He makes a detailed discussion about both of these classes of virtues in </a:t>
            </a:r>
            <a:r>
              <a:rPr lang="en-US" i="1" dirty="0" err="1" smtClean="0"/>
              <a:t>Nicomachean</a:t>
            </a:r>
            <a:r>
              <a:rPr lang="en-US" i="1" dirty="0" smtClean="0"/>
              <a:t> Ethics</a:t>
            </a:r>
            <a:r>
              <a:rPr lang="en-US" dirty="0" smtClean="0"/>
              <a:t>:</a:t>
            </a:r>
          </a:p>
          <a:p>
            <a:pPr marL="514350" indent="-514350">
              <a:buNone/>
            </a:pPr>
            <a:r>
              <a:rPr lang="en-US" dirty="0" smtClean="0"/>
              <a:t>	“Intellectual virtue owes both its inception and its growth chiefly to instruction, and for this very reason need time and experience. Moral goodness, on the other hand, is the result of habit.” </a:t>
            </a:r>
          </a:p>
          <a:p>
            <a:pPr>
              <a:buNone/>
            </a:pPr>
            <a:r>
              <a:rPr lang="en-US" dirty="0" smtClean="0"/>
              <a:t>	By repeated performance of virtuous actions the moral agent acquire the moral virtues. For example, courage is a virtue which is acquired by perpetual performance of courageous acts. And virtues are exercised in same kind of activities from which they are generated.</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534400" cy="5867400"/>
          </a:xfrm>
        </p:spPr>
        <p:txBody>
          <a:bodyPr>
            <a:normAutofit/>
          </a:bodyPr>
          <a:lstStyle/>
          <a:p>
            <a:pPr>
              <a:buNone/>
            </a:pPr>
            <a:r>
              <a:rPr lang="en-US" dirty="0" smtClean="0"/>
              <a:t>	The rule of choosing the mean between the two extremes make the account of the virtues more distinct if we apply it to the different feelings and actions. In the domain of Fear and Confidence the mean is </a:t>
            </a:r>
            <a:r>
              <a:rPr lang="en-US" b="1" dirty="0" smtClean="0"/>
              <a:t>Courage </a:t>
            </a:r>
            <a:r>
              <a:rPr lang="en-US" dirty="0" smtClean="0"/>
              <a:t>while extreme of fearlessness has no name but excess of confidence is </a:t>
            </a:r>
            <a:r>
              <a:rPr lang="en-US" b="1" dirty="0" smtClean="0"/>
              <a:t>Rashness</a:t>
            </a:r>
            <a:r>
              <a:rPr lang="en-US" dirty="0" smtClean="0"/>
              <a:t> and excessive fear and lack of confidence is called </a:t>
            </a:r>
            <a:r>
              <a:rPr lang="en-US" b="1" dirty="0" smtClean="0"/>
              <a:t>Cowardice</a:t>
            </a:r>
            <a:r>
              <a:rPr lang="en-US" dirty="0" smtClean="0"/>
              <a:t>. Courage is the mean and is a virtue while Rashness &amp; Cowardice are two vices remaining in the extremes.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buNone/>
            </a:pPr>
            <a:r>
              <a:rPr lang="en-US" dirty="0" smtClean="0"/>
              <a:t>In matters of pleasure and pain the mean is </a:t>
            </a:r>
            <a:r>
              <a:rPr lang="en-US" b="1" dirty="0" smtClean="0"/>
              <a:t>Temperance</a:t>
            </a:r>
            <a:r>
              <a:rPr lang="en-US" dirty="0" smtClean="0"/>
              <a:t> while over indulgence is Licentiousness. Deficiency in seeking pleasure is rare and has no name but can be called Insensibility. </a:t>
            </a:r>
          </a:p>
          <a:p>
            <a:pPr>
              <a:buNone/>
            </a:pPr>
            <a:r>
              <a:rPr lang="en-US" dirty="0" smtClean="0"/>
              <a:t>In case of giving and taking of money moderation is the virtue called </a:t>
            </a:r>
            <a:r>
              <a:rPr lang="en-US" b="1" dirty="0" smtClean="0"/>
              <a:t>Liberality</a:t>
            </a:r>
            <a:r>
              <a:rPr lang="en-US" dirty="0" smtClean="0"/>
              <a:t>. Excess is called </a:t>
            </a:r>
            <a:r>
              <a:rPr lang="en-US" b="1" dirty="0" smtClean="0"/>
              <a:t>Prodigality</a:t>
            </a:r>
            <a:r>
              <a:rPr lang="en-US" dirty="0" smtClean="0"/>
              <a:t> and deficiency is </a:t>
            </a:r>
            <a:r>
              <a:rPr lang="en-US" b="1" dirty="0" smtClean="0"/>
              <a:t>Illiberality</a:t>
            </a:r>
            <a:r>
              <a:rPr lang="en-US" dirty="0" smtClean="0"/>
              <a:t>. This is about transaction of small amount. </a:t>
            </a:r>
          </a:p>
          <a:p>
            <a:pPr>
              <a:buNone/>
            </a:pPr>
            <a:endParaRPr lang="en-US" dirty="0" smtClean="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a:buNone/>
            </a:pPr>
            <a:r>
              <a:rPr lang="en-US" dirty="0" smtClean="0"/>
              <a:t>In matters of making larger amount of getting and spending the virtue is </a:t>
            </a:r>
            <a:r>
              <a:rPr lang="en-US" b="1" dirty="0" smtClean="0"/>
              <a:t>Magnificence</a:t>
            </a:r>
            <a:r>
              <a:rPr lang="en-US" dirty="0" smtClean="0"/>
              <a:t> while excess is </a:t>
            </a:r>
            <a:r>
              <a:rPr lang="en-US" b="1" dirty="0" smtClean="0"/>
              <a:t>Tastelessness</a:t>
            </a:r>
            <a:r>
              <a:rPr lang="en-US" dirty="0" smtClean="0"/>
              <a:t> and </a:t>
            </a:r>
            <a:r>
              <a:rPr lang="en-US" b="1" dirty="0" smtClean="0"/>
              <a:t>Vulgarity. </a:t>
            </a:r>
            <a:r>
              <a:rPr lang="en-US" dirty="0" smtClean="0"/>
              <a:t>Deficiency is </a:t>
            </a:r>
            <a:r>
              <a:rPr lang="en-US" b="1" dirty="0" smtClean="0"/>
              <a:t>Pettiness</a:t>
            </a:r>
            <a:r>
              <a:rPr lang="en-US" dirty="0" smtClean="0"/>
              <a:t>.</a:t>
            </a:r>
          </a:p>
          <a:p>
            <a:pPr>
              <a:buNone/>
            </a:pPr>
            <a:r>
              <a:rPr lang="en-US" dirty="0" smtClean="0"/>
              <a:t>The following is a table showing the excess, deficiency and the mean in different feelings and action as given by J A K Thomson.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979</TotalTime>
  <Words>721</Words>
  <Application>Microsoft Office PowerPoint</Application>
  <PresentationFormat>On-screen Show (4:3)</PresentationFormat>
  <Paragraphs>115</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Programme: BA Philosophy Course: Ethics TDC 2nd Semester 2019 Unit-II Virtue Ethics</vt:lpstr>
      <vt:lpstr>Aristotle: The Nature and Kinds of Virtue</vt:lpstr>
      <vt:lpstr>Slide 3</vt:lpstr>
      <vt:lpstr>Slide 4</vt:lpstr>
      <vt:lpstr>Slide 5</vt:lpstr>
      <vt:lpstr>Kinds of Virtues</vt:lpstr>
      <vt:lpstr>Slide 7</vt:lpstr>
      <vt:lpstr>Slide 8</vt:lpstr>
      <vt:lpstr>Slide 9</vt:lpstr>
      <vt:lpstr>Moral Virtues*</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acer</dc:creator>
  <cp:lastModifiedBy>acer</cp:lastModifiedBy>
  <cp:revision>96</cp:revision>
  <dcterms:created xsi:type="dcterms:W3CDTF">2019-04-21T12:43:49Z</dcterms:created>
  <dcterms:modified xsi:type="dcterms:W3CDTF">2019-05-04T06:14:13Z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