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3273912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255851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1234169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104556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2302852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4128390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2950842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3427059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3115064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539725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06779A-CDA6-44BA-9902-1CAB1442C8B8}" type="datetimeFigureOut">
              <a:rPr lang="en-IN" smtClean="0"/>
              <a:pPr/>
              <a:t>06-05-2019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65691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06779A-CDA6-44BA-9902-1CAB1442C8B8}" type="datetimeFigureOut">
              <a:rPr lang="en-IN" smtClean="0"/>
              <a:pPr/>
              <a:t>06-05-2019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4BD83-F173-4F5F-ADB6-0A0699B757ED}" type="slidenum">
              <a:rPr lang="en-IN" smtClean="0"/>
              <a:pPr/>
              <a:t>‹#›</a:t>
            </a:fld>
            <a:endParaRPr lang="en-IN"/>
          </a:p>
        </p:txBody>
      </p:sp>
    </p:spTree>
    <p:extLst>
      <p:ext uri="{BB962C8B-B14F-4D97-AF65-F5344CB8AC3E}">
        <p14:creationId xmlns:p14="http://schemas.microsoft.com/office/powerpoint/2010/main" xmlns="" val="2126714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4291"/>
            <a:ext cx="7772400" cy="2428891"/>
          </a:xfrm>
        </p:spPr>
        <p:txBody>
          <a:bodyPr>
            <a:normAutofit fontScale="90000"/>
          </a:bodyPr>
          <a:lstStyle/>
          <a:p>
            <a:r>
              <a:rPr lang="en-IN" sz="4000" b="1" dirty="0" smtClean="0">
                <a:solidFill>
                  <a:srgbClr val="00B050"/>
                </a:solidFill>
                <a:latin typeface="Bodoni MT Black" panose="02070A03080606020203" pitchFamily="18" charset="0"/>
              </a:rPr>
              <a:t>ENGP-601/ DSC-201/GE-201 </a:t>
            </a:r>
            <a:r>
              <a:rPr lang="en-IN" sz="4000" b="1" dirty="0" smtClean="0">
                <a:latin typeface="Bodoni MT Black" panose="02070A03080606020203" pitchFamily="18" charset="0"/>
              </a:rPr>
              <a:t/>
            </a:r>
            <a:br>
              <a:rPr lang="en-IN" sz="4000" b="1" dirty="0" smtClean="0">
                <a:latin typeface="Bodoni MT Black" panose="02070A03080606020203" pitchFamily="18" charset="0"/>
              </a:rPr>
            </a:br>
            <a:r>
              <a:rPr lang="en-IN" sz="5400" b="1" dirty="0" smtClean="0">
                <a:latin typeface="Bodoni MT Black" panose="02070A03080606020203" pitchFamily="18" charset="0"/>
              </a:rPr>
              <a:t>VICTORIAN POETRY</a:t>
            </a:r>
            <a:br>
              <a:rPr lang="en-IN" sz="5400" b="1" dirty="0" smtClean="0">
                <a:latin typeface="Bodoni MT Black" panose="02070A03080606020203" pitchFamily="18" charset="0"/>
              </a:rPr>
            </a:br>
            <a:endParaRPr lang="en-IN" sz="2800" b="1" dirty="0">
              <a:solidFill>
                <a:srgbClr val="00B050"/>
              </a:solidFill>
              <a:latin typeface="Bodoni MT Black" panose="02070A03080606020203" pitchFamily="18" charset="0"/>
            </a:endParaRPr>
          </a:p>
        </p:txBody>
      </p:sp>
      <p:sp>
        <p:nvSpPr>
          <p:cNvPr id="3" name="Subtitle 2"/>
          <p:cNvSpPr>
            <a:spLocks noGrp="1"/>
          </p:cNvSpPr>
          <p:nvPr>
            <p:ph type="subTitle" idx="1"/>
          </p:nvPr>
        </p:nvSpPr>
        <p:spPr>
          <a:xfrm>
            <a:off x="1428728" y="3143248"/>
            <a:ext cx="6400800" cy="3538550"/>
          </a:xfrm>
        </p:spPr>
        <p:txBody>
          <a:bodyPr>
            <a:normAutofit/>
          </a:bodyPr>
          <a:lstStyle/>
          <a:p>
            <a:r>
              <a:rPr lang="en-IN" sz="3600" b="1" dirty="0" smtClean="0"/>
              <a:t>CHARACTERISTICS</a:t>
            </a:r>
          </a:p>
          <a:p>
            <a:endParaRPr lang="en-IN" sz="3600" b="1" dirty="0" smtClean="0"/>
          </a:p>
          <a:p>
            <a:endParaRPr lang="en-IN" sz="3600" b="1" dirty="0" smtClean="0">
              <a:latin typeface="Arial Black" panose="020B0A04020102020204" pitchFamily="34" charset="0"/>
            </a:endParaRPr>
          </a:p>
          <a:p>
            <a:r>
              <a:rPr lang="en-IN" sz="1600" dirty="0" smtClean="0">
                <a:solidFill>
                  <a:srgbClr val="00B050"/>
                </a:solidFill>
              </a:rPr>
              <a:t>R. </a:t>
            </a:r>
            <a:r>
              <a:rPr lang="en-IN" sz="1600" dirty="0" err="1" smtClean="0">
                <a:solidFill>
                  <a:srgbClr val="00B050"/>
                </a:solidFill>
              </a:rPr>
              <a:t>Mahajan</a:t>
            </a:r>
            <a:r>
              <a:rPr lang="en-IN" sz="1600" dirty="0" smtClean="0">
                <a:solidFill>
                  <a:srgbClr val="00B050"/>
                </a:solidFill>
              </a:rPr>
              <a:t>(Gupta)</a:t>
            </a:r>
          </a:p>
          <a:p>
            <a:r>
              <a:rPr lang="en-IN" sz="1600" dirty="0" smtClean="0">
                <a:solidFill>
                  <a:srgbClr val="00B050"/>
                </a:solidFill>
              </a:rPr>
              <a:t>Associate Professor</a:t>
            </a:r>
          </a:p>
          <a:p>
            <a:r>
              <a:rPr lang="en-IN" sz="1600" dirty="0" smtClean="0">
                <a:solidFill>
                  <a:srgbClr val="00B050"/>
                </a:solidFill>
              </a:rPr>
              <a:t>Department of English</a:t>
            </a:r>
          </a:p>
          <a:p>
            <a:r>
              <a:rPr lang="en-IN" sz="1600" dirty="0" err="1" smtClean="0">
                <a:solidFill>
                  <a:srgbClr val="00B050"/>
                </a:solidFill>
              </a:rPr>
              <a:t>Haflong</a:t>
            </a:r>
            <a:r>
              <a:rPr lang="en-IN" sz="1600" dirty="0" smtClean="0">
                <a:solidFill>
                  <a:srgbClr val="00B050"/>
                </a:solidFill>
              </a:rPr>
              <a:t> Govt. College</a:t>
            </a:r>
            <a:endParaRPr lang="en-IN" sz="1600" dirty="0">
              <a:solidFill>
                <a:srgbClr val="00B050"/>
              </a:solidFill>
            </a:endParaRPr>
          </a:p>
        </p:txBody>
      </p:sp>
    </p:spTree>
    <p:extLst>
      <p:ext uri="{BB962C8B-B14F-4D97-AF65-F5344CB8AC3E}">
        <p14:creationId xmlns:p14="http://schemas.microsoft.com/office/powerpoint/2010/main" xmlns="" val="332070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305342"/>
            <a:ext cx="7344816" cy="5262979"/>
          </a:xfrm>
          <a:prstGeom prst="rect">
            <a:avLst/>
          </a:prstGeom>
        </p:spPr>
        <p:txBody>
          <a:bodyPr wrap="square">
            <a:spAutoFit/>
          </a:bodyPr>
          <a:lstStyle/>
          <a:p>
            <a:pPr algn="just"/>
            <a:r>
              <a:rPr lang="en-IN" sz="2400" dirty="0" smtClean="0"/>
              <a:t>Queen Victoria (1819-1901) Reign: </a:t>
            </a:r>
            <a:r>
              <a:rPr lang="en-IN" sz="2400" dirty="0" smtClean="0"/>
              <a:t>1837-1901</a:t>
            </a:r>
          </a:p>
          <a:p>
            <a:pPr algn="just"/>
            <a:r>
              <a:rPr lang="en-IN" sz="2400" dirty="0" smtClean="0"/>
              <a:t> </a:t>
            </a:r>
            <a:r>
              <a:rPr lang="en-IN" sz="2400" dirty="0" smtClean="0"/>
              <a:t>• She had the longest reign in British history </a:t>
            </a:r>
            <a:endParaRPr lang="en-IN" sz="2400" dirty="0" smtClean="0"/>
          </a:p>
          <a:p>
            <a:pPr algn="just"/>
            <a:r>
              <a:rPr lang="en-IN" sz="2400" dirty="0" smtClean="0"/>
              <a:t>• </a:t>
            </a:r>
            <a:r>
              <a:rPr lang="en-IN" sz="2400" dirty="0" smtClean="0"/>
              <a:t>Became queen at the age of 18; she was graceful and self-assured. She also had a gift for drawing and painting • Throughout her reign, she maintained a sense of dignity and decorum that restored the average person’s high opinion of the monarchy after a series of horrible, ineffective leaders </a:t>
            </a:r>
            <a:endParaRPr lang="en-IN" sz="2400" dirty="0" smtClean="0"/>
          </a:p>
          <a:p>
            <a:pPr algn="just"/>
            <a:r>
              <a:rPr lang="en-IN" sz="2400" dirty="0" smtClean="0"/>
              <a:t>• </a:t>
            </a:r>
            <a:r>
              <a:rPr lang="en-IN" sz="2400" dirty="0" smtClean="0"/>
              <a:t>1840-Victoria married a German prince, Albert, who became not king, but Prince-consort (A prince consort is the husband of a queen regnant who is not himself a king in his own right. </a:t>
            </a:r>
            <a:r>
              <a:rPr lang="en-IN" sz="2400" dirty="0" smtClean="0"/>
              <a:t>)</a:t>
            </a:r>
          </a:p>
          <a:p>
            <a:pPr algn="just"/>
            <a:r>
              <a:rPr lang="en-IN" sz="2400" dirty="0" smtClean="0"/>
              <a:t> </a:t>
            </a:r>
            <a:r>
              <a:rPr lang="en-IN" sz="2400" dirty="0" smtClean="0"/>
              <a:t>• After he died in 1861, she sank into a deep depression and wore black every day for the rest of her life</a:t>
            </a:r>
            <a:endParaRPr lang="en-IN" sz="2400" dirty="0"/>
          </a:p>
        </p:txBody>
      </p:sp>
    </p:spTree>
    <p:extLst>
      <p:ext uri="{BB962C8B-B14F-4D97-AF65-F5344CB8AC3E}">
        <p14:creationId xmlns:p14="http://schemas.microsoft.com/office/powerpoint/2010/main" xmlns="" val="60718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980728"/>
            <a:ext cx="8064896" cy="4401205"/>
          </a:xfrm>
          <a:prstGeom prst="rect">
            <a:avLst/>
          </a:prstGeom>
        </p:spPr>
        <p:txBody>
          <a:bodyPr wrap="square">
            <a:spAutoFit/>
          </a:bodyPr>
          <a:lstStyle/>
          <a:p>
            <a:pPr algn="just"/>
            <a:r>
              <a:rPr lang="en-IN" sz="2800" dirty="0" smtClean="0"/>
              <a:t>Enormous changes occurred in political and social life in England and the rest of the world </a:t>
            </a:r>
            <a:endParaRPr lang="en-IN" sz="2800" dirty="0" smtClean="0"/>
          </a:p>
          <a:p>
            <a:pPr algn="just"/>
            <a:r>
              <a:rPr lang="en-IN" sz="2800" dirty="0" smtClean="0"/>
              <a:t>• </a:t>
            </a:r>
            <a:r>
              <a:rPr lang="en-IN" sz="2800" dirty="0" smtClean="0"/>
              <a:t>The scientific and technical innovations of the Industrial Revolution, the emergence of modern nationalism, and the European colonization of much of Africa, the Middle East, and the Far East changed most of Europe </a:t>
            </a:r>
            <a:endParaRPr lang="en-IN" sz="2800" dirty="0" smtClean="0"/>
          </a:p>
          <a:p>
            <a:pPr algn="just"/>
            <a:r>
              <a:rPr lang="en-IN" sz="2800" dirty="0" smtClean="0"/>
              <a:t>• </a:t>
            </a:r>
            <a:r>
              <a:rPr lang="en-IN" sz="2800" dirty="0" smtClean="0"/>
              <a:t>Far-reaching new ideas created the greatest outpouring of literary production the world has ever seen</a:t>
            </a:r>
            <a:endParaRPr lang="en-IN" sz="2800" dirty="0"/>
          </a:p>
        </p:txBody>
      </p:sp>
    </p:spTree>
    <p:extLst>
      <p:ext uri="{BB962C8B-B14F-4D97-AF65-F5344CB8AC3E}">
        <p14:creationId xmlns:p14="http://schemas.microsoft.com/office/powerpoint/2010/main" xmlns="" val="43860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5656" y="1916832"/>
            <a:ext cx="5976664" cy="4524315"/>
          </a:xfrm>
          <a:prstGeom prst="rect">
            <a:avLst/>
          </a:prstGeom>
        </p:spPr>
        <p:txBody>
          <a:bodyPr wrap="square">
            <a:spAutoFit/>
          </a:bodyPr>
          <a:lstStyle/>
          <a:p>
            <a:pPr algn="just"/>
            <a:r>
              <a:rPr lang="en-IN" sz="3200" b="1" dirty="0" smtClean="0"/>
              <a:t>REALISM</a:t>
            </a:r>
            <a:r>
              <a:rPr lang="en-IN" sz="3200" dirty="0" smtClean="0"/>
              <a:t>• The attempt to produce in art and literature an accurate portrayal of reality </a:t>
            </a:r>
            <a:endParaRPr lang="en-IN" sz="3200" dirty="0" smtClean="0"/>
          </a:p>
          <a:p>
            <a:pPr algn="just"/>
            <a:r>
              <a:rPr lang="en-IN" sz="3200" dirty="0" smtClean="0"/>
              <a:t>• </a:t>
            </a:r>
            <a:r>
              <a:rPr lang="en-IN" sz="3200" dirty="0" smtClean="0"/>
              <a:t>Realistic, detailed descriptions of everyday life, and of its darker aspects. </a:t>
            </a:r>
            <a:endParaRPr lang="en-IN" sz="3200" dirty="0" smtClean="0"/>
          </a:p>
          <a:p>
            <a:pPr algn="just"/>
            <a:r>
              <a:rPr lang="en-IN" sz="3200" dirty="0" smtClean="0"/>
              <a:t>•Themes </a:t>
            </a:r>
            <a:r>
              <a:rPr lang="en-IN" sz="3200" dirty="0" smtClean="0"/>
              <a:t>in Realist writing included families, religion, and social reform</a:t>
            </a:r>
            <a:endParaRPr lang="en-IN" sz="3200" dirty="0"/>
          </a:p>
        </p:txBody>
      </p:sp>
    </p:spTree>
    <p:extLst>
      <p:ext uri="{BB962C8B-B14F-4D97-AF65-F5344CB8AC3E}">
        <p14:creationId xmlns:p14="http://schemas.microsoft.com/office/powerpoint/2010/main" xmlns="" val="389505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1214422"/>
            <a:ext cx="7027144" cy="3539430"/>
          </a:xfrm>
          <a:prstGeom prst="rect">
            <a:avLst/>
          </a:prstGeom>
        </p:spPr>
        <p:txBody>
          <a:bodyPr wrap="square">
            <a:spAutoFit/>
          </a:bodyPr>
          <a:lstStyle/>
          <a:p>
            <a:pPr algn="just"/>
            <a:r>
              <a:rPr lang="en-IN" sz="2800" b="1" dirty="0" smtClean="0"/>
              <a:t>Naturalism</a:t>
            </a:r>
            <a:r>
              <a:rPr lang="en-IN" sz="2800" dirty="0" smtClean="0"/>
              <a:t> • Based on the philosophical theory that actions and events are the results not of human intentions, but of largely uncontrollable external forces </a:t>
            </a:r>
          </a:p>
          <a:p>
            <a:r>
              <a:rPr lang="en-IN" sz="2800" dirty="0" smtClean="0"/>
              <a:t>• Authors chose subjects and themes common to the lower and middle classes </a:t>
            </a:r>
          </a:p>
          <a:p>
            <a:r>
              <a:rPr lang="en-IN" sz="2800" dirty="0" smtClean="0"/>
              <a:t>• Attentive to details, striving for accuracy and authenticity in their descriptions</a:t>
            </a:r>
            <a:endParaRPr lang="en-IN" sz="2800" dirty="0"/>
          </a:p>
        </p:txBody>
      </p:sp>
    </p:spTree>
    <p:extLst>
      <p:ext uri="{BB962C8B-B14F-4D97-AF65-F5344CB8AC3E}">
        <p14:creationId xmlns:p14="http://schemas.microsoft.com/office/powerpoint/2010/main" xmlns="" val="277552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1412776"/>
            <a:ext cx="7056783" cy="4401205"/>
          </a:xfrm>
          <a:prstGeom prst="rect">
            <a:avLst/>
          </a:prstGeom>
        </p:spPr>
        <p:txBody>
          <a:bodyPr wrap="square">
            <a:spAutoFit/>
          </a:bodyPr>
          <a:lstStyle/>
          <a:p>
            <a:pPr algn="just"/>
            <a:r>
              <a:rPr lang="en-IN" sz="2800" dirty="0" smtClean="0"/>
              <a:t>One most important and obvious characteristic of Victorian Poetry was the use of sensory elements. Most of the Victorian Poets used imagery and the senses to convey the scenes of struggles between Religion and Science, and ideas about Nature and Romance, which transport the readers into the minds and hearts of the people of the Victorian age, even today. Lord Alfred Tennyson lives up to this expected characteristic in most of his works.</a:t>
            </a:r>
            <a:endParaRPr lang="en-IN" sz="2800" dirty="0"/>
          </a:p>
        </p:txBody>
      </p:sp>
    </p:spTree>
    <p:extLst>
      <p:ext uri="{BB962C8B-B14F-4D97-AF65-F5344CB8AC3E}">
        <p14:creationId xmlns:p14="http://schemas.microsoft.com/office/powerpoint/2010/main" xmlns="" val="3455834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268760"/>
            <a:ext cx="6696744" cy="4031873"/>
          </a:xfrm>
          <a:prstGeom prst="rect">
            <a:avLst/>
          </a:prstGeom>
        </p:spPr>
        <p:txBody>
          <a:bodyPr wrap="square">
            <a:spAutoFit/>
          </a:bodyPr>
          <a:lstStyle/>
          <a:p>
            <a:pPr algn="just"/>
            <a:r>
              <a:rPr lang="en-IN" sz="3200" dirty="0" smtClean="0"/>
              <a:t>Another characteristic of Victorian poetry was the sentimentality. Victorian Poets wrote about Bohemian ideas and furthered the imaginings of the Romantic Poets. Poets like Emily Bronte, Lord Alfred Tennyson prominently used sentimentality in their poems.</a:t>
            </a:r>
            <a:endParaRPr lang="en-IN" sz="3200" dirty="0"/>
          </a:p>
        </p:txBody>
      </p:sp>
    </p:spTree>
    <p:extLst>
      <p:ext uri="{BB962C8B-B14F-4D97-AF65-F5344CB8AC3E}">
        <p14:creationId xmlns:p14="http://schemas.microsoft.com/office/powerpoint/2010/main" xmlns="" val="1520788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980728"/>
            <a:ext cx="7488832" cy="4524315"/>
          </a:xfrm>
          <a:prstGeom prst="rect">
            <a:avLst/>
          </a:prstGeom>
        </p:spPr>
        <p:txBody>
          <a:bodyPr wrap="square">
            <a:spAutoFit/>
          </a:bodyPr>
          <a:lstStyle/>
          <a:p>
            <a:pPr algn="just"/>
            <a:r>
              <a:rPr lang="en-IN" sz="3600" b="1" dirty="0" smtClean="0"/>
              <a:t>Science and Technology</a:t>
            </a:r>
            <a:r>
              <a:rPr lang="en-IN" sz="3600" dirty="0" smtClean="0"/>
              <a:t>: The advancement in science and inventions was welcomed by the Victorian poets. It made them believe that a man can find all solutions to his problems and sufferings. They made their readers believe that they should use science for their betterment.</a:t>
            </a:r>
            <a:endParaRPr lang="en-IN" sz="3600" dirty="0"/>
          </a:p>
        </p:txBody>
      </p:sp>
    </p:spTree>
    <p:extLst>
      <p:ext uri="{BB962C8B-B14F-4D97-AF65-F5344CB8AC3E}">
        <p14:creationId xmlns:p14="http://schemas.microsoft.com/office/powerpoint/2010/main" xmlns="" val="2003987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1412776"/>
            <a:ext cx="6408712" cy="3970318"/>
          </a:xfrm>
          <a:prstGeom prst="rect">
            <a:avLst/>
          </a:prstGeom>
        </p:spPr>
        <p:txBody>
          <a:bodyPr wrap="square">
            <a:spAutoFit/>
          </a:bodyPr>
          <a:lstStyle/>
          <a:p>
            <a:pPr algn="just"/>
            <a:r>
              <a:rPr lang="en-IN" sz="2800" b="1" dirty="0" smtClean="0"/>
              <a:t>Questioning to God</a:t>
            </a:r>
            <a:r>
              <a:rPr lang="en-IN" sz="2800" dirty="0" smtClean="0"/>
              <a:t>: It was an important feature of Victorian poetry. The development of empirical science, rationalism and radicalism led the people to give up the religious thoughts and be more sceptic. Moreover, corruption in the Church, defining the morality of Priests, </a:t>
            </a:r>
            <a:r>
              <a:rPr lang="en-IN" sz="2800" dirty="0" err="1" smtClean="0"/>
              <a:t>etc</a:t>
            </a:r>
            <a:r>
              <a:rPr lang="en-IN" sz="2800" dirty="0" smtClean="0"/>
              <a:t> also led the people to question the religious institutions.</a:t>
            </a:r>
            <a:endParaRPr lang="en-IN" sz="2800" dirty="0"/>
          </a:p>
        </p:txBody>
      </p:sp>
    </p:spTree>
    <p:extLst>
      <p:ext uri="{BB962C8B-B14F-4D97-AF65-F5344CB8AC3E}">
        <p14:creationId xmlns:p14="http://schemas.microsoft.com/office/powerpoint/2010/main" xmlns="" val="1511990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544</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ENGP-601/ DSC-201/GE-201  VICTORIAN POETRY </vt:lpstr>
      <vt:lpstr>Slide 2</vt:lpstr>
      <vt:lpstr>Slide 3</vt:lpstr>
      <vt:lpstr>Slide 4</vt:lpstr>
      <vt:lpstr>Slide 5</vt:lpstr>
      <vt:lpstr>Slide 6</vt:lpstr>
      <vt:lpstr>Slide 7</vt:lpstr>
      <vt:lpstr>Slide 8</vt:lpstr>
      <vt:lpstr>Slide 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VICTORIAN POETRY</dc:title>
  <dc:creator>DELL</dc:creator>
  <cp:lastModifiedBy>Asus</cp:lastModifiedBy>
  <cp:revision>22</cp:revision>
  <dcterms:created xsi:type="dcterms:W3CDTF">2019-05-05T15:29:00Z</dcterms:created>
  <dcterms:modified xsi:type="dcterms:W3CDTF">2019-05-06T06:59:01Z</dcterms:modified>
</cp:coreProperties>
</file>