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75" r:id="rId6"/>
    <p:sldId id="277" r:id="rId7"/>
    <p:sldId id="262" r:id="rId8"/>
    <p:sldId id="263" r:id="rId9"/>
    <p:sldId id="269" r:id="rId10"/>
    <p:sldId id="270" r:id="rId11"/>
    <p:sldId id="271" r:id="rId12"/>
    <p:sldId id="278" r:id="rId13"/>
    <p:sldId id="266" r:id="rId14"/>
    <p:sldId id="267" r:id="rId15"/>
    <p:sldId id="268" r:id="rId16"/>
    <p:sldId id="281" r:id="rId17"/>
    <p:sldId id="280" r:id="rId18"/>
    <p:sldId id="284" r:id="rId19"/>
    <p:sldId id="282" r:id="rId20"/>
    <p:sldId id="286" r:id="rId21"/>
    <p:sldId id="289" r:id="rId22"/>
    <p:sldId id="290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29" autoAdjust="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914400"/>
            <a:ext cx="8458200" cy="19812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0070C0"/>
                </a:solidFill>
              </a:rPr>
              <a:t>Course No. CHMDSC101/CHMGEC101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UNIT-2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rgbClr val="C00000"/>
                </a:solidFill>
              </a:rPr>
              <a:t>Lattice Energy and Born-Haber Cycle</a:t>
            </a:r>
            <a:endParaRPr lang="en-IN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1336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Dr. </a:t>
            </a:r>
            <a:r>
              <a:rPr lang="en-US" dirty="0" err="1" smtClean="0">
                <a:solidFill>
                  <a:srgbClr val="0070C0"/>
                </a:solidFill>
              </a:rPr>
              <a:t>Sankar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Neogi</a:t>
            </a:r>
            <a:endParaRPr lang="en-US" dirty="0" smtClean="0">
              <a:solidFill>
                <a:srgbClr val="0070C0"/>
              </a:solidFill>
            </a:endParaRPr>
          </a:p>
          <a:p>
            <a:r>
              <a:rPr lang="en-US" sz="2000" dirty="0" smtClean="0">
                <a:solidFill>
                  <a:srgbClr val="0070C0"/>
                </a:solidFill>
                <a:latin typeface="Arial Narrow" pitchFamily="34" charset="0"/>
              </a:rPr>
              <a:t>Associate Professor &amp; Head</a:t>
            </a:r>
          </a:p>
          <a:p>
            <a:r>
              <a:rPr lang="en-US" sz="2000" dirty="0" smtClean="0">
                <a:solidFill>
                  <a:srgbClr val="0070C0"/>
                </a:solidFill>
                <a:latin typeface="Arial Narrow" pitchFamily="34" charset="0"/>
              </a:rPr>
              <a:t>Department of Chemistry</a:t>
            </a:r>
          </a:p>
          <a:p>
            <a:r>
              <a:rPr lang="en-US" sz="2000" dirty="0" err="1" smtClean="0">
                <a:solidFill>
                  <a:srgbClr val="0070C0"/>
                </a:solidFill>
                <a:latin typeface="Arial Narrow" pitchFamily="34" charset="0"/>
              </a:rPr>
              <a:t>Haflong</a:t>
            </a:r>
            <a:r>
              <a:rPr lang="en-US" sz="2000" dirty="0" smtClean="0">
                <a:solidFill>
                  <a:srgbClr val="0070C0"/>
                </a:solidFill>
                <a:latin typeface="Arial Narrow" pitchFamily="34" charset="0"/>
              </a:rPr>
              <a:t> Govt. College, </a:t>
            </a:r>
            <a:r>
              <a:rPr lang="en-US" sz="2000" dirty="0" err="1" smtClean="0">
                <a:solidFill>
                  <a:srgbClr val="0070C0"/>
                </a:solidFill>
                <a:latin typeface="Arial Narrow" pitchFamily="34" charset="0"/>
              </a:rPr>
              <a:t>Haflong</a:t>
            </a:r>
            <a:endParaRPr lang="en-US" sz="2000" dirty="0" smtClean="0">
              <a:solidFill>
                <a:srgbClr val="0070C0"/>
              </a:solidFill>
              <a:latin typeface="Arial Narrow" pitchFamily="34" charset="0"/>
            </a:endParaRP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Crystal Structures</a:t>
            </a:r>
            <a:endParaRPr lang="en-IN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  <a:defRPr/>
            </a:pPr>
            <a:r>
              <a:rPr lang="en-US" dirty="0" smtClean="0"/>
              <a:t>    </a:t>
            </a:r>
            <a:r>
              <a:rPr lang="en-US" dirty="0" smtClean="0">
                <a:solidFill>
                  <a:srgbClr val="00B0F0"/>
                </a:solidFill>
              </a:rPr>
              <a:t>Atoms (and later ions) will be viewed as hard spheres.  In the case of pure metals, the packing pattern often provides the greatest spatial efficiency (closest packing).  </a:t>
            </a:r>
          </a:p>
          <a:p>
            <a:pPr>
              <a:buNone/>
              <a:defRPr/>
            </a:pPr>
            <a:r>
              <a:rPr lang="en-US" dirty="0" smtClean="0"/>
              <a:t>		Ionic crystals can often be viewed as a close-packed arrangement of the larger ion, with the smaller ion placed in the “holes” of the structure.	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Unit Cells</a:t>
            </a:r>
            <a:endParaRPr lang="en-IN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  <a:defRPr/>
            </a:pPr>
            <a:r>
              <a:rPr lang="en-US" dirty="0" smtClean="0"/>
              <a:t>    A </a:t>
            </a:r>
            <a:r>
              <a:rPr lang="en-US" i="1" dirty="0" smtClean="0"/>
              <a:t>unit cell</a:t>
            </a:r>
            <a:r>
              <a:rPr lang="en-US" dirty="0" smtClean="0"/>
              <a:t> of the crystal is an imaginary parallel-sided region from which the entire crystal can be built up.</a:t>
            </a:r>
          </a:p>
          <a:p>
            <a:pPr algn="just">
              <a:buNone/>
              <a:defRPr/>
            </a:pPr>
            <a:r>
              <a:rPr lang="en-US" dirty="0" smtClean="0"/>
              <a:t>		</a:t>
            </a:r>
            <a:r>
              <a:rPr lang="en-US" dirty="0" smtClean="0">
                <a:solidFill>
                  <a:srgbClr val="0070C0"/>
                </a:solidFill>
              </a:rPr>
              <a:t>Usually the smallest unit cell which exhibits the greatest symmetry is chosen.        If repeated (translated) in 3 dimensions, the entire crystal is recreated.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Ionic Crystals</a:t>
            </a:r>
            <a:endParaRPr lang="en-IN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133600"/>
            <a:ext cx="7620000" cy="1828800"/>
          </a:xfrm>
        </p:spPr>
        <p:txBody>
          <a:bodyPr/>
          <a:lstStyle/>
          <a:p>
            <a:pPr algn="just">
              <a:buNone/>
            </a:pPr>
            <a:r>
              <a:rPr lang="en-US" dirty="0" smtClean="0">
                <a:solidFill>
                  <a:srgbClr val="00B0F0"/>
                </a:solidFill>
              </a:rPr>
              <a:t>   </a:t>
            </a:r>
            <a:r>
              <a:rPr lang="en-US" dirty="0" smtClean="0">
                <a:solidFill>
                  <a:srgbClr val="0070C0"/>
                </a:solidFill>
              </a:rPr>
              <a:t>Ionic Crystals in which the units are positively and negatively charged ions occupy the lattice points.</a:t>
            </a:r>
            <a:endParaRPr lang="en-IN" dirty="0">
              <a:solidFill>
                <a:srgbClr val="0070C0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85800" y="4343400"/>
            <a:ext cx="7467600" cy="1828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 algn="just">
              <a:spcBef>
                <a:spcPct val="20000"/>
              </a:spcBef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Ionic Crystals are of the type AX (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e.g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NaCl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LiF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etc.),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n-IN" sz="3200" dirty="0" smtClean="0">
                <a:solidFill>
                  <a:srgbClr val="0070C0"/>
                </a:solidFill>
              </a:rPr>
              <a:t>AX</a:t>
            </a:r>
            <a:r>
              <a:rPr lang="en-IN" sz="3200" baseline="-25000" dirty="0" smtClean="0">
                <a:solidFill>
                  <a:srgbClr val="0070C0"/>
                </a:solidFill>
              </a:rPr>
              <a:t>2</a:t>
            </a:r>
            <a:r>
              <a:rPr lang="en-IN" sz="3200" dirty="0" smtClean="0">
                <a:solidFill>
                  <a:srgbClr val="0070C0"/>
                </a:solidFill>
              </a:rPr>
              <a:t>(CaCl</a:t>
            </a:r>
            <a:r>
              <a:rPr lang="en-IN" sz="3200" baseline="-25000" dirty="0" smtClean="0">
                <a:solidFill>
                  <a:srgbClr val="0070C0"/>
                </a:solidFill>
              </a:rPr>
              <a:t>2</a:t>
            </a:r>
            <a:r>
              <a:rPr lang="en-IN" sz="3200" dirty="0" smtClean="0">
                <a:solidFill>
                  <a:srgbClr val="0070C0"/>
                </a:solidFill>
              </a:rPr>
              <a:t>)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or </a:t>
            </a:r>
            <a:r>
              <a:rPr lang="en-IN" sz="3200" dirty="0" smtClean="0">
                <a:solidFill>
                  <a:srgbClr val="0070C0"/>
                </a:solidFill>
              </a:rPr>
              <a:t>A</a:t>
            </a:r>
            <a:r>
              <a:rPr lang="en-IN" sz="3200" baseline="-25000" dirty="0" smtClean="0">
                <a:solidFill>
                  <a:srgbClr val="0070C0"/>
                </a:solidFill>
              </a:rPr>
              <a:t>2</a:t>
            </a:r>
            <a:r>
              <a:rPr lang="en-IN" sz="3200" dirty="0" smtClean="0">
                <a:solidFill>
                  <a:srgbClr val="0070C0"/>
                </a:solidFill>
              </a:rPr>
              <a:t>X (Na</a:t>
            </a:r>
            <a:r>
              <a:rPr lang="en-IN" sz="3200" baseline="-25000" dirty="0" smtClean="0">
                <a:solidFill>
                  <a:srgbClr val="0070C0"/>
                </a:solidFill>
              </a:rPr>
              <a:t>2</a:t>
            </a:r>
            <a:r>
              <a:rPr lang="en-IN" sz="3200" dirty="0" smtClean="0">
                <a:solidFill>
                  <a:srgbClr val="0070C0"/>
                </a:solidFill>
              </a:rPr>
              <a:t>S) </a:t>
            </a:r>
            <a:endParaRPr kumimoji="0" lang="en-IN" sz="32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Lattice Energy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0070C0"/>
                </a:solidFill>
              </a:rPr>
              <a:t>The Lattice energy (U) of an ionic crystal is defined as the amount of energy released when </a:t>
            </a:r>
            <a:r>
              <a:rPr lang="en-US" dirty="0" err="1" smtClean="0">
                <a:solidFill>
                  <a:srgbClr val="0070C0"/>
                </a:solidFill>
              </a:rPr>
              <a:t>cations</a:t>
            </a:r>
            <a:r>
              <a:rPr lang="en-US" dirty="0" smtClean="0">
                <a:solidFill>
                  <a:srgbClr val="0070C0"/>
                </a:solidFill>
              </a:rPr>
              <a:t> and anions in their gaseous states are brought from infinity to their respective lattice sites in a crystal to form one mole of the ionic crystal</a:t>
            </a:r>
          </a:p>
          <a:p>
            <a:pPr>
              <a:buNone/>
            </a:pPr>
            <a:r>
              <a:rPr lang="en-IN" dirty="0" smtClean="0"/>
              <a:t>   </a:t>
            </a:r>
            <a:r>
              <a:rPr lang="en-IN" dirty="0" smtClean="0">
                <a:solidFill>
                  <a:srgbClr val="C00000"/>
                </a:solidFill>
              </a:rPr>
              <a:t>A</a:t>
            </a:r>
            <a:r>
              <a:rPr lang="en-IN" baseline="30000" dirty="0" smtClean="0">
                <a:solidFill>
                  <a:srgbClr val="C00000"/>
                </a:solidFill>
              </a:rPr>
              <a:t>+</a:t>
            </a:r>
            <a:r>
              <a:rPr lang="en-IN" dirty="0" smtClean="0">
                <a:solidFill>
                  <a:srgbClr val="C00000"/>
                </a:solidFill>
              </a:rPr>
              <a:t>(g) + B</a:t>
            </a:r>
            <a:r>
              <a:rPr lang="en-IN" baseline="30000" dirty="0" smtClean="0">
                <a:solidFill>
                  <a:srgbClr val="C00000"/>
                </a:solidFill>
              </a:rPr>
              <a:t>-</a:t>
            </a:r>
            <a:r>
              <a:rPr lang="en-IN" dirty="0" smtClean="0">
                <a:solidFill>
                  <a:srgbClr val="C00000"/>
                </a:solidFill>
              </a:rPr>
              <a:t>(g)  	 </a:t>
            </a:r>
            <a:r>
              <a:rPr lang="en-IN" b="1" baseline="30000" dirty="0" smtClean="0">
                <a:solidFill>
                  <a:srgbClr val="C00000"/>
                </a:solidFill>
              </a:rPr>
              <a:t>– U</a:t>
            </a:r>
            <a:r>
              <a:rPr lang="en-IN" b="1" dirty="0" smtClean="0">
                <a:solidFill>
                  <a:srgbClr val="C00000"/>
                </a:solidFill>
              </a:rPr>
              <a:t> </a:t>
            </a:r>
            <a:r>
              <a:rPr lang="en-IN" dirty="0" smtClean="0">
                <a:solidFill>
                  <a:srgbClr val="C00000"/>
                </a:solidFill>
              </a:rPr>
              <a:t>	A</a:t>
            </a:r>
            <a:r>
              <a:rPr lang="en-IN" baseline="30000" dirty="0" smtClean="0">
                <a:solidFill>
                  <a:srgbClr val="C00000"/>
                </a:solidFill>
              </a:rPr>
              <a:t>+</a:t>
            </a:r>
            <a:r>
              <a:rPr lang="en-IN" dirty="0" smtClean="0">
                <a:solidFill>
                  <a:srgbClr val="C00000"/>
                </a:solidFill>
              </a:rPr>
              <a:t>B</a:t>
            </a:r>
            <a:r>
              <a:rPr lang="en-IN" baseline="30000" dirty="0" smtClean="0">
                <a:solidFill>
                  <a:srgbClr val="C00000"/>
                </a:solidFill>
              </a:rPr>
              <a:t>-</a:t>
            </a:r>
            <a:r>
              <a:rPr lang="en-IN" dirty="0" smtClean="0">
                <a:solidFill>
                  <a:srgbClr val="C00000"/>
                </a:solidFill>
              </a:rPr>
              <a:t>(s);  U=</a:t>
            </a:r>
            <a:r>
              <a:rPr lang="en-IN" dirty="0" err="1" smtClean="0">
                <a:solidFill>
                  <a:srgbClr val="C00000"/>
                </a:solidFill>
              </a:rPr>
              <a:t>Latice</a:t>
            </a:r>
            <a:r>
              <a:rPr lang="en-IN" dirty="0" smtClean="0">
                <a:solidFill>
                  <a:srgbClr val="C00000"/>
                </a:solidFill>
              </a:rPr>
              <a:t> energy</a:t>
            </a:r>
          </a:p>
          <a:p>
            <a:pPr>
              <a:buNone/>
            </a:pPr>
            <a:endParaRPr lang="en-IN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2819400" y="4953000"/>
            <a:ext cx="1219200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Periodic Trends in Lattice Energy</a:t>
            </a:r>
            <a:br>
              <a:rPr lang="en-US" dirty="0" smtClean="0">
                <a:latin typeface="Arial" charset="0"/>
                <a:cs typeface="Arial" charset="0"/>
              </a:rPr>
            </a:br>
            <a:endParaRPr lang="en-US" dirty="0" smtClean="0">
              <a:latin typeface="Arial" charset="0"/>
              <a:cs typeface="Arial" charset="0"/>
            </a:endParaRPr>
          </a:p>
        </p:txBody>
      </p:sp>
      <p:sp>
        <p:nvSpPr>
          <p:cNvPr id="5" name="Content Placeholder 4"/>
          <p:cNvSpPr txBox="1">
            <a:spLocks noGrp="1" noChangeArrowheads="1"/>
          </p:cNvSpPr>
          <p:nvPr>
            <p:ph idx="1"/>
          </p:nvPr>
        </p:nvSpPr>
        <p:spPr bwMode="auto">
          <a:xfrm>
            <a:off x="457200" y="1600200"/>
            <a:ext cx="82296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i="1" dirty="0"/>
              <a:t>Lattice energy</a:t>
            </a:r>
            <a:r>
              <a:rPr lang="en-US" dirty="0"/>
              <a:t> is the energy required to separate 1 mol of an ionic solid into gaseous ions.</a:t>
            </a:r>
          </a:p>
          <a:p>
            <a:r>
              <a:rPr lang="en-US" sz="2000" dirty="0"/>
              <a:t>Lattice energy is a measure of the strength of the ionic bond</a:t>
            </a:r>
            <a:r>
              <a:rPr lang="en-US" sz="2000" dirty="0" smtClean="0"/>
              <a:t>.</a:t>
            </a:r>
          </a:p>
          <a:p>
            <a:endParaRPr lang="en-US" sz="2000" dirty="0"/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838200" y="3733800"/>
            <a:ext cx="24447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dirty="0" err="1"/>
              <a:t>Coloumb’s</a:t>
            </a:r>
            <a:r>
              <a:rPr lang="en-US" b="1" dirty="0"/>
              <a:t> Law</a:t>
            </a:r>
          </a:p>
        </p:txBody>
      </p:sp>
      <p:grpSp>
        <p:nvGrpSpPr>
          <p:cNvPr id="7" name="Group 35"/>
          <p:cNvGrpSpPr>
            <a:grpSpLocks/>
          </p:cNvGrpSpPr>
          <p:nvPr/>
        </p:nvGrpSpPr>
        <p:grpSpPr bwMode="auto">
          <a:xfrm>
            <a:off x="762000" y="4343400"/>
            <a:ext cx="5419725" cy="708025"/>
            <a:chOff x="1318842" y="3505200"/>
            <a:chExt cx="5420163" cy="707886"/>
          </a:xfrm>
        </p:grpSpPr>
        <p:sp>
          <p:nvSpPr>
            <p:cNvPr id="8" name="TextBox 3"/>
            <p:cNvSpPr txBox="1">
              <a:spLocks noChangeArrowheads="1"/>
            </p:cNvSpPr>
            <p:nvPr/>
          </p:nvSpPr>
          <p:spPr bwMode="auto">
            <a:xfrm>
              <a:off x="1318842" y="3581400"/>
              <a:ext cx="2795958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/>
                <a:t>Electrostatic energy </a:t>
              </a:r>
              <a:r>
                <a:rPr lang="en-US">
                  <a:sym typeface="Symbol" pitchFamily="18" charset="2"/>
                </a:rPr>
                <a:t></a:t>
              </a:r>
              <a:r>
                <a:rPr lang="en-US" sz="2000"/>
                <a:t> </a:t>
              </a:r>
            </a:p>
          </p:txBody>
        </p:sp>
        <p:grpSp>
          <p:nvGrpSpPr>
            <p:cNvPr id="9" name="Group 34"/>
            <p:cNvGrpSpPr>
              <a:grpSpLocks/>
            </p:cNvGrpSpPr>
            <p:nvPr/>
          </p:nvGrpSpPr>
          <p:grpSpPr bwMode="auto">
            <a:xfrm>
              <a:off x="4191000" y="3505200"/>
              <a:ext cx="2548005" cy="707886"/>
              <a:chOff x="4191000" y="3505200"/>
              <a:chExt cx="2548005" cy="707886"/>
            </a:xfrm>
          </p:grpSpPr>
          <p:sp>
            <p:nvSpPr>
              <p:cNvPr id="10" name="TextBox 10"/>
              <p:cNvSpPr txBox="1">
                <a:spLocks noChangeArrowheads="1"/>
              </p:cNvSpPr>
              <p:nvPr/>
            </p:nvSpPr>
            <p:spPr bwMode="auto">
              <a:xfrm>
                <a:off x="4191000" y="3505200"/>
                <a:ext cx="2548005" cy="70788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>
                  <a:spcBef>
                    <a:spcPts val="25"/>
                  </a:spcBef>
                </a:pPr>
                <a:r>
                  <a:rPr lang="en-US" sz="2000" dirty="0"/>
                  <a:t>charge A  x charge B</a:t>
                </a:r>
              </a:p>
              <a:p>
                <a:pPr algn="ctr">
                  <a:spcBef>
                    <a:spcPts val="25"/>
                  </a:spcBef>
                </a:pPr>
                <a:r>
                  <a:rPr lang="en-US" sz="2000" dirty="0"/>
                  <a:t>distance</a:t>
                </a:r>
              </a:p>
            </p:txBody>
          </p:sp>
          <p:cxnSp>
            <p:nvCxnSpPr>
              <p:cNvPr id="11" name="Straight Connector 16"/>
              <p:cNvCxnSpPr>
                <a:cxnSpLocks noChangeShapeType="1"/>
              </p:cNvCxnSpPr>
              <p:nvPr/>
            </p:nvCxnSpPr>
            <p:spPr bwMode="auto">
              <a:xfrm>
                <a:off x="4267200" y="3886200"/>
                <a:ext cx="2438400" cy="0"/>
              </a:xfrm>
              <a:prstGeom prst="line">
                <a:avLst/>
              </a:prstGeom>
              <a:noFill/>
              <a:ln w="28575" algn="ctr">
                <a:solidFill>
                  <a:schemeClr val="tx1"/>
                </a:solidFill>
                <a:round/>
                <a:headEnd/>
                <a:tailEnd/>
              </a:ln>
            </p:spPr>
          </p:cxnSp>
        </p:grpSp>
      </p:grpSp>
      <p:grpSp>
        <p:nvGrpSpPr>
          <p:cNvPr id="12" name="Group 41"/>
          <p:cNvGrpSpPr>
            <a:grpSpLocks/>
          </p:cNvGrpSpPr>
          <p:nvPr/>
        </p:nvGrpSpPr>
        <p:grpSpPr bwMode="auto">
          <a:xfrm>
            <a:off x="685800" y="5410200"/>
            <a:ext cx="7678738" cy="708025"/>
            <a:chOff x="838200" y="4724400"/>
            <a:chExt cx="7678600" cy="707886"/>
          </a:xfrm>
        </p:grpSpPr>
        <p:sp>
          <p:nvSpPr>
            <p:cNvPr id="13" name="TextBox 20"/>
            <p:cNvSpPr txBox="1">
              <a:spLocks noChangeArrowheads="1"/>
            </p:cNvSpPr>
            <p:nvPr/>
          </p:nvSpPr>
          <p:spPr bwMode="auto">
            <a:xfrm>
              <a:off x="838200" y="4847511"/>
              <a:ext cx="2795958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dirty="0"/>
                <a:t>Electrostatic energy </a:t>
              </a:r>
              <a:r>
                <a:rPr lang="en-US" dirty="0">
                  <a:sym typeface="Symbol" pitchFamily="18" charset="2"/>
                </a:rPr>
                <a:t></a:t>
              </a:r>
              <a:r>
                <a:rPr lang="en-US" sz="2000" dirty="0"/>
                <a:t> </a:t>
              </a:r>
            </a:p>
          </p:txBody>
        </p:sp>
        <p:grpSp>
          <p:nvGrpSpPr>
            <p:cNvPr id="14" name="Group 40"/>
            <p:cNvGrpSpPr>
              <a:grpSpLocks/>
            </p:cNvGrpSpPr>
            <p:nvPr/>
          </p:nvGrpSpPr>
          <p:grpSpPr bwMode="auto">
            <a:xfrm>
              <a:off x="3581400" y="4724400"/>
              <a:ext cx="3475631" cy="707886"/>
              <a:chOff x="3581400" y="4724400"/>
              <a:chExt cx="3475631" cy="707886"/>
            </a:xfrm>
          </p:grpSpPr>
          <p:cxnSp>
            <p:nvCxnSpPr>
              <p:cNvPr id="16" name="Straight Connector 23"/>
              <p:cNvCxnSpPr>
                <a:cxnSpLocks noChangeShapeType="1"/>
              </p:cNvCxnSpPr>
              <p:nvPr/>
            </p:nvCxnSpPr>
            <p:spPr bwMode="auto">
              <a:xfrm>
                <a:off x="3657600" y="5105400"/>
                <a:ext cx="3276600" cy="0"/>
              </a:xfrm>
              <a:prstGeom prst="line">
                <a:avLst/>
              </a:prstGeom>
              <a:noFill/>
              <a:ln w="28575" algn="ctr">
                <a:solidFill>
                  <a:schemeClr val="tx1"/>
                </a:solidFill>
                <a:round/>
                <a:headEnd/>
                <a:tailEnd/>
              </a:ln>
            </p:spPr>
          </p:cxnSp>
          <p:sp>
            <p:nvSpPr>
              <p:cNvPr id="17" name="TextBox 22"/>
              <p:cNvSpPr txBox="1">
                <a:spLocks noChangeArrowheads="1"/>
              </p:cNvSpPr>
              <p:nvPr/>
            </p:nvSpPr>
            <p:spPr bwMode="auto">
              <a:xfrm>
                <a:off x="3581400" y="4724400"/>
                <a:ext cx="3475631" cy="70788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spcBef>
                    <a:spcPts val="25"/>
                  </a:spcBef>
                </a:pPr>
                <a:r>
                  <a:rPr lang="en-US" sz="2000"/>
                  <a:t>cation charge x anion charge</a:t>
                </a:r>
              </a:p>
              <a:p>
                <a:pPr>
                  <a:spcBef>
                    <a:spcPts val="25"/>
                  </a:spcBef>
                </a:pPr>
                <a:r>
                  <a:rPr lang="en-US" sz="2000"/>
                  <a:t>cation radius + anion radius</a:t>
                </a:r>
              </a:p>
            </p:txBody>
          </p:sp>
        </p:grpSp>
        <p:sp>
          <p:nvSpPr>
            <p:cNvPr id="15" name="Rectangle 29"/>
            <p:cNvSpPr>
              <a:spLocks noChangeArrowheads="1"/>
            </p:cNvSpPr>
            <p:nvPr/>
          </p:nvSpPr>
          <p:spPr bwMode="auto">
            <a:xfrm>
              <a:off x="7086600" y="4847511"/>
              <a:ext cx="1430200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ym typeface="Symbol" pitchFamily="18" charset="2"/>
                </a:rPr>
                <a:t></a:t>
              </a:r>
              <a:r>
                <a:rPr lang="en-US" sz="2000">
                  <a:sym typeface="Symbol" pitchFamily="18" charset="2"/>
                </a:rPr>
                <a:t> </a:t>
              </a:r>
              <a:r>
                <a:rPr lang="en-US" sz="2000">
                  <a:latin typeface="Symbol" pitchFamily="18" charset="2"/>
                  <a:sym typeface="Symbol" pitchFamily="18" charset="2"/>
                </a:rPr>
                <a:t>D</a:t>
              </a:r>
              <a:r>
                <a:rPr lang="en-US" sz="2000" i="1">
                  <a:sym typeface="Symbol" pitchFamily="18" charset="2"/>
                </a:rPr>
                <a:t>H</a:t>
              </a:r>
              <a:r>
                <a:rPr lang="en-US" sz="2000" baseline="30000">
                  <a:sym typeface="Symbol" pitchFamily="18" charset="2"/>
                </a:rPr>
                <a:t>o</a:t>
              </a:r>
              <a:r>
                <a:rPr lang="en-US" sz="2000" baseline="-25000">
                  <a:sym typeface="Symbol" pitchFamily="18" charset="2"/>
                </a:rPr>
                <a:t>lattice</a:t>
              </a:r>
              <a:r>
                <a:rPr lang="en-US" sz="2000">
                  <a:sym typeface="Symbol" pitchFamily="18" charset="2"/>
                </a:rPr>
                <a:t> </a:t>
              </a:r>
              <a:endParaRPr lang="en-US" sz="20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Lattice energy is affected by </a:t>
            </a:r>
            <a:r>
              <a:rPr lang="en-US" b="1" i="1" dirty="0" smtClean="0"/>
              <a:t>ionic size</a:t>
            </a:r>
            <a:r>
              <a:rPr lang="en-US" dirty="0" smtClean="0"/>
              <a:t> and </a:t>
            </a:r>
            <a:r>
              <a:rPr lang="en-US" b="1" i="1" dirty="0" smtClean="0"/>
              <a:t>ionic charge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As ionic size </a:t>
            </a:r>
            <a:r>
              <a:rPr lang="en-US" b="1" i="1" dirty="0" smtClean="0"/>
              <a:t>increases</a:t>
            </a:r>
            <a:r>
              <a:rPr lang="en-US" dirty="0" smtClean="0"/>
              <a:t>, lattice energy </a:t>
            </a:r>
            <a:r>
              <a:rPr lang="en-US" b="1" i="1" dirty="0" smtClean="0"/>
              <a:t>decreases</a:t>
            </a:r>
            <a:r>
              <a:rPr lang="en-US" dirty="0" smtClean="0"/>
              <a:t>. Lattice energy therefore decreases down a group on the periodic table.</a:t>
            </a:r>
          </a:p>
          <a:p>
            <a:pPr algn="just"/>
            <a:r>
              <a:rPr lang="en-US" dirty="0" smtClean="0"/>
              <a:t>As ionic charge </a:t>
            </a:r>
            <a:r>
              <a:rPr lang="en-US" b="1" i="1" dirty="0" smtClean="0"/>
              <a:t>increases</a:t>
            </a:r>
            <a:r>
              <a:rPr lang="en-US" dirty="0" smtClean="0"/>
              <a:t>, lattice energy </a:t>
            </a:r>
            <a:r>
              <a:rPr lang="en-US" b="1" i="1" dirty="0" smtClean="0"/>
              <a:t>increases</a:t>
            </a:r>
            <a:r>
              <a:rPr lang="en-US" dirty="0" smtClean="0"/>
              <a:t>. </a:t>
            </a:r>
          </a:p>
          <a:p>
            <a:pPr>
              <a:buNone/>
            </a:pPr>
            <a:endParaRPr lang="en-IN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Periodic Trends in Lattice Energy</a:t>
            </a:r>
            <a:br>
              <a:rPr lang="en-US" dirty="0" smtClean="0">
                <a:latin typeface="Arial" charset="0"/>
                <a:cs typeface="Arial" charset="0"/>
              </a:rPr>
            </a:br>
            <a:endParaRPr lang="en-US" dirty="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Born-Haber Cycle</a:t>
            </a:r>
            <a:endParaRPr lang="en-IN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1"/>
            <a:ext cx="7467600" cy="3048000"/>
          </a:xfrm>
        </p:spPr>
        <p:txBody>
          <a:bodyPr/>
          <a:lstStyle/>
          <a:p>
            <a:pPr lvl="1" algn="just">
              <a:buNone/>
            </a:pPr>
            <a:r>
              <a:rPr lang="en-US" dirty="0" smtClean="0"/>
              <a:t>	Direct experimental determination of lattice energies is not so easy</a:t>
            </a:r>
          </a:p>
          <a:p>
            <a:pPr lvl="1" algn="just">
              <a:buNone/>
            </a:pPr>
            <a:endParaRPr lang="en-US" dirty="0" smtClean="0"/>
          </a:p>
          <a:p>
            <a:pPr lvl="1" algn="just"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0070C0"/>
                </a:solidFill>
              </a:rPr>
              <a:t>Lattice energies are determined indirectly with the help of a thermo-chemical cyclic process known as </a:t>
            </a:r>
            <a:r>
              <a:rPr lang="en-US" b="1" dirty="0" smtClean="0">
                <a:solidFill>
                  <a:srgbClr val="0070C0"/>
                </a:solidFill>
              </a:rPr>
              <a:t>Born-Haber cycle</a:t>
            </a:r>
            <a:endParaRPr lang="en-IN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 noGrp="1"/>
          </p:cNvSpPr>
          <p:nvPr>
            <p:ph type="title"/>
          </p:nvPr>
        </p:nvSpPr>
        <p:spPr bwMode="auto"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j-ea"/>
                <a:cs typeface="Arial" charset="0"/>
              </a:rPr>
              <a:t>The Born-Haber cycle for lithium fluoride.</a:t>
            </a:r>
            <a:b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j-ea"/>
                <a:cs typeface="Arial" charset="0"/>
              </a:rPr>
            </a:br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j-ea"/>
              <a:cs typeface="Arial" charset="0"/>
            </a:endParaRPr>
          </a:p>
        </p:txBody>
      </p:sp>
      <p:pic>
        <p:nvPicPr>
          <p:cNvPr id="5" name="Content Placeholder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t="2411"/>
          <a:stretch>
            <a:fillRect/>
          </a:stretch>
        </p:blipFill>
        <p:spPr bwMode="auto">
          <a:xfrm>
            <a:off x="883802" y="1600200"/>
            <a:ext cx="7376396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Contn</a:t>
            </a:r>
            <a:r>
              <a:rPr lang="en-US" dirty="0" smtClean="0"/>
              <a:t>….</a:t>
            </a:r>
            <a:endParaRPr lang="en-IN" dirty="0"/>
          </a:p>
        </p:txBody>
      </p:sp>
      <p:pic>
        <p:nvPicPr>
          <p:cNvPr id="4" name="Picture 4"/>
          <p:cNvPicPr>
            <a:picLocks noGrp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9200" y="2514600"/>
            <a:ext cx="2336800" cy="227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5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0" y="2514600"/>
            <a:ext cx="3784600" cy="237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err="1" smtClean="0">
                <a:solidFill>
                  <a:srgbClr val="0070C0"/>
                </a:solidFill>
              </a:rPr>
              <a:t>Contn</a:t>
            </a:r>
            <a:r>
              <a:rPr lang="en-US" i="1" dirty="0" smtClean="0">
                <a:solidFill>
                  <a:srgbClr val="0070C0"/>
                </a:solidFill>
              </a:rPr>
              <a:t>…..</a:t>
            </a:r>
            <a:endParaRPr lang="en-IN" i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spcBef>
                <a:spcPct val="50000"/>
              </a:spcBef>
            </a:pPr>
            <a:r>
              <a:rPr lang="en-US" altLang="en-US" dirty="0" smtClean="0">
                <a:latin typeface="Arial" charset="0"/>
              </a:rPr>
              <a:t>For a reaction such as</a:t>
            </a:r>
          </a:p>
          <a:p>
            <a:pPr algn="just">
              <a:spcBef>
                <a:spcPct val="50000"/>
              </a:spcBef>
            </a:pPr>
            <a:r>
              <a:rPr lang="en-US" altLang="en-US" dirty="0" smtClean="0">
                <a:solidFill>
                  <a:srgbClr val="C00000"/>
                </a:solidFill>
                <a:latin typeface="Arial" charset="0"/>
              </a:rPr>
              <a:t>Na(s) + ½ Cl</a:t>
            </a:r>
            <a:r>
              <a:rPr lang="en-US" altLang="en-US" baseline="-25000" dirty="0" smtClean="0">
                <a:solidFill>
                  <a:srgbClr val="C00000"/>
                </a:solidFill>
                <a:latin typeface="Arial" charset="0"/>
              </a:rPr>
              <a:t>2</a:t>
            </a:r>
            <a:r>
              <a:rPr lang="en-US" altLang="en-US" dirty="0" smtClean="0">
                <a:solidFill>
                  <a:srgbClr val="C00000"/>
                </a:solidFill>
                <a:latin typeface="Arial" charset="0"/>
              </a:rPr>
              <a:t>(g) </a:t>
            </a:r>
            <a:r>
              <a:rPr lang="en-US" altLang="en-US" dirty="0" smtClean="0">
                <a:solidFill>
                  <a:srgbClr val="C00000"/>
                </a:solidFill>
                <a:latin typeface="Arial" charset="0"/>
                <a:sym typeface="Wingdings" pitchFamily="2" charset="2"/>
              </a:rPr>
              <a:t></a:t>
            </a:r>
            <a:r>
              <a:rPr lang="en-US" altLang="en-US" dirty="0" smtClean="0">
                <a:solidFill>
                  <a:srgbClr val="C00000"/>
                </a:solidFill>
                <a:latin typeface="Arial" charset="0"/>
              </a:rPr>
              <a:t> </a:t>
            </a:r>
            <a:r>
              <a:rPr lang="en-US" altLang="en-US" dirty="0" err="1" smtClean="0">
                <a:solidFill>
                  <a:srgbClr val="C00000"/>
                </a:solidFill>
                <a:latin typeface="Arial" charset="0"/>
              </a:rPr>
              <a:t>NaCl</a:t>
            </a:r>
            <a:r>
              <a:rPr lang="en-US" altLang="en-US" dirty="0" smtClean="0">
                <a:solidFill>
                  <a:srgbClr val="C00000"/>
                </a:solidFill>
                <a:latin typeface="Arial" charset="0"/>
              </a:rPr>
              <a:t>(s) we want to decide if the compound will be stable as an ionic salt.</a:t>
            </a:r>
          </a:p>
          <a:p>
            <a:pPr algn="just">
              <a:spcBef>
                <a:spcPct val="50000"/>
              </a:spcBef>
            </a:pPr>
            <a:r>
              <a:rPr lang="en-US" altLang="en-US" dirty="0" smtClean="0">
                <a:latin typeface="Arial" charset="0"/>
              </a:rPr>
              <a:t>The customary way of doing this is to use a thermodynamic cycle (an application of Hess’s Law).  In this case the cycle is known as the Born-Haber Cycle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Overview</a:t>
            </a:r>
            <a:endParaRPr lang="en-IN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>
                <a:solidFill>
                  <a:srgbClr val="0070C0"/>
                </a:solidFill>
                <a:latin typeface="Arial" charset="0"/>
                <a:cs typeface="Arial" charset="0"/>
              </a:rPr>
              <a:t>Chemical Bond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Ionic Bond</a:t>
            </a:r>
          </a:p>
          <a:p>
            <a:r>
              <a:rPr lang="en-US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Crystal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Ionic Crystal</a:t>
            </a:r>
          </a:p>
          <a:p>
            <a:r>
              <a:rPr lang="en-US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Types of Ionic Crystal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Lattice Energy</a:t>
            </a:r>
          </a:p>
          <a:p>
            <a:r>
              <a:rPr lang="en-US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Born-Haber Cycle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52400" y="5791200"/>
            <a:ext cx="8229600" cy="369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endParaRPr lang="en-US" altLang="en-US" b="0">
              <a:latin typeface="Times New Roman" charset="0"/>
            </a:endParaRPr>
          </a:p>
        </p:txBody>
      </p:sp>
      <p:grpSp>
        <p:nvGrpSpPr>
          <p:cNvPr id="3" name="Group 6"/>
          <p:cNvGrpSpPr>
            <a:grpSpLocks/>
          </p:cNvGrpSpPr>
          <p:nvPr/>
        </p:nvGrpSpPr>
        <p:grpSpPr bwMode="auto">
          <a:xfrm>
            <a:off x="762000" y="2058988"/>
            <a:ext cx="947738" cy="3503612"/>
            <a:chOff x="480" y="1297"/>
            <a:chExt cx="597" cy="2207"/>
          </a:xfrm>
        </p:grpSpPr>
        <p:sp>
          <p:nvSpPr>
            <p:cNvPr id="4" name="Line 4"/>
            <p:cNvSpPr>
              <a:spLocks noChangeShapeType="1"/>
            </p:cNvSpPr>
            <p:nvPr/>
          </p:nvSpPr>
          <p:spPr bwMode="auto">
            <a:xfrm flipV="1">
              <a:off x="720" y="1680"/>
              <a:ext cx="0" cy="182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480" y="1297"/>
              <a:ext cx="59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b="0">
                  <a:latin typeface="Arial" charset="0"/>
                </a:rPr>
                <a:t>Na(g)</a:t>
              </a:r>
            </a:p>
          </p:txBody>
        </p:sp>
      </p:grpSp>
      <p:grpSp>
        <p:nvGrpSpPr>
          <p:cNvPr id="6" name="Group 9"/>
          <p:cNvGrpSpPr>
            <a:grpSpLocks/>
          </p:cNvGrpSpPr>
          <p:nvPr/>
        </p:nvGrpSpPr>
        <p:grpSpPr bwMode="auto">
          <a:xfrm>
            <a:off x="2514600" y="2058988"/>
            <a:ext cx="846138" cy="3503612"/>
            <a:chOff x="1584" y="1297"/>
            <a:chExt cx="533" cy="2207"/>
          </a:xfrm>
        </p:grpSpPr>
        <p:sp>
          <p:nvSpPr>
            <p:cNvPr id="7" name="Line 7"/>
            <p:cNvSpPr>
              <a:spLocks noChangeShapeType="1"/>
            </p:cNvSpPr>
            <p:nvPr/>
          </p:nvSpPr>
          <p:spPr bwMode="auto">
            <a:xfrm flipV="1">
              <a:off x="1824" y="1680"/>
              <a:ext cx="0" cy="182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sp>
          <p:nvSpPr>
            <p:cNvPr id="8" name="Rectangle 8"/>
            <p:cNvSpPr>
              <a:spLocks noChangeArrowheads="1"/>
            </p:cNvSpPr>
            <p:nvPr/>
          </p:nvSpPr>
          <p:spPr bwMode="auto">
            <a:xfrm>
              <a:off x="1584" y="1297"/>
              <a:ext cx="53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b="0">
                  <a:latin typeface="Arial" charset="0"/>
                </a:rPr>
                <a:t>Cl(g)</a:t>
              </a:r>
            </a:p>
          </p:txBody>
        </p:sp>
      </p:grpSp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0" y="37338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0">
                <a:latin typeface="Symbol" pitchFamily="18" charset="2"/>
              </a:rPr>
              <a:t>D</a:t>
            </a:r>
            <a:r>
              <a:rPr lang="en-US" altLang="en-US" b="0">
                <a:latin typeface="Arial" charset="0"/>
              </a:rPr>
              <a:t>H</a:t>
            </a:r>
            <a:r>
              <a:rPr lang="en-US" altLang="en-US" b="0" baseline="-25000">
                <a:latin typeface="Arial" charset="0"/>
              </a:rPr>
              <a:t>sub</a:t>
            </a:r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3200400" y="3733800"/>
            <a:ext cx="10668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0">
                <a:latin typeface="Arial" charset="0"/>
              </a:rPr>
              <a:t>  ½ BDE</a:t>
            </a:r>
          </a:p>
        </p:txBody>
      </p:sp>
      <p:grpSp>
        <p:nvGrpSpPr>
          <p:cNvPr id="11" name="Group 14"/>
          <p:cNvGrpSpPr>
            <a:grpSpLocks/>
          </p:cNvGrpSpPr>
          <p:nvPr/>
        </p:nvGrpSpPr>
        <p:grpSpPr bwMode="auto">
          <a:xfrm>
            <a:off x="1143000" y="382588"/>
            <a:ext cx="2514600" cy="1674812"/>
            <a:chOff x="720" y="241"/>
            <a:chExt cx="1584" cy="1055"/>
          </a:xfrm>
        </p:grpSpPr>
        <p:sp>
          <p:nvSpPr>
            <p:cNvPr id="12" name="Line 12"/>
            <p:cNvSpPr>
              <a:spLocks noChangeShapeType="1"/>
            </p:cNvSpPr>
            <p:nvPr/>
          </p:nvSpPr>
          <p:spPr bwMode="auto">
            <a:xfrm flipV="1">
              <a:off x="720" y="528"/>
              <a:ext cx="1008" cy="7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1632" y="241"/>
              <a:ext cx="67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b="0">
                  <a:latin typeface="Arial" charset="0"/>
                </a:rPr>
                <a:t>Na</a:t>
              </a:r>
              <a:r>
                <a:rPr lang="en-US" altLang="en-US" b="0" baseline="30000">
                  <a:latin typeface="Arial" charset="0"/>
                </a:rPr>
                <a:t>+</a:t>
              </a:r>
              <a:r>
                <a:rPr lang="en-US" altLang="en-US" b="0">
                  <a:latin typeface="Arial" charset="0"/>
                </a:rPr>
                <a:t>(g)</a:t>
              </a:r>
            </a:p>
          </p:txBody>
        </p:sp>
      </p:grpSp>
      <p:grpSp>
        <p:nvGrpSpPr>
          <p:cNvPr id="14" name="Group 17"/>
          <p:cNvGrpSpPr>
            <a:grpSpLocks/>
          </p:cNvGrpSpPr>
          <p:nvPr/>
        </p:nvGrpSpPr>
        <p:grpSpPr bwMode="auto">
          <a:xfrm>
            <a:off x="3124200" y="382588"/>
            <a:ext cx="2362200" cy="1674812"/>
            <a:chOff x="1968" y="241"/>
            <a:chExt cx="1488" cy="1055"/>
          </a:xfrm>
        </p:grpSpPr>
        <p:sp>
          <p:nvSpPr>
            <p:cNvPr id="15" name="Line 15"/>
            <p:cNvSpPr>
              <a:spLocks noChangeShapeType="1"/>
            </p:cNvSpPr>
            <p:nvPr/>
          </p:nvSpPr>
          <p:spPr bwMode="auto">
            <a:xfrm flipV="1">
              <a:off x="1968" y="528"/>
              <a:ext cx="1008" cy="7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sp>
          <p:nvSpPr>
            <p:cNvPr id="16" name="Rectangle 16"/>
            <p:cNvSpPr>
              <a:spLocks noChangeArrowheads="1"/>
            </p:cNvSpPr>
            <p:nvPr/>
          </p:nvSpPr>
          <p:spPr bwMode="auto">
            <a:xfrm>
              <a:off x="2880" y="241"/>
              <a:ext cx="57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b="0">
                  <a:latin typeface="Arial" charset="0"/>
                </a:rPr>
                <a:t>Cl</a:t>
              </a:r>
              <a:r>
                <a:rPr lang="en-US" altLang="en-US" b="0" baseline="30000">
                  <a:latin typeface="Arial" charset="0"/>
                </a:rPr>
                <a:t>-</a:t>
              </a:r>
              <a:r>
                <a:rPr lang="en-US" altLang="en-US" b="0">
                  <a:latin typeface="Arial" charset="0"/>
                </a:rPr>
                <a:t>(g)</a:t>
              </a:r>
            </a:p>
          </p:txBody>
        </p:sp>
      </p:grpSp>
      <p:sp>
        <p:nvSpPr>
          <p:cNvPr id="17" name="Rectangle 18"/>
          <p:cNvSpPr>
            <a:spLocks noChangeArrowheads="1"/>
          </p:cNvSpPr>
          <p:nvPr/>
        </p:nvSpPr>
        <p:spPr bwMode="auto">
          <a:xfrm>
            <a:off x="1447800" y="9906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0">
                <a:latin typeface="Arial" charset="0"/>
              </a:rPr>
              <a:t>IE</a:t>
            </a:r>
          </a:p>
        </p:txBody>
      </p:sp>
      <p:sp>
        <p:nvSpPr>
          <p:cNvPr id="18" name="Rectangle 19"/>
          <p:cNvSpPr>
            <a:spLocks noChangeArrowheads="1"/>
          </p:cNvSpPr>
          <p:nvPr/>
        </p:nvSpPr>
        <p:spPr bwMode="auto">
          <a:xfrm>
            <a:off x="3276600" y="9906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0">
                <a:latin typeface="Arial" charset="0"/>
              </a:rPr>
              <a:t>EA</a:t>
            </a:r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3581400" y="54864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0" dirty="0" err="1">
                <a:latin typeface="Symbol" pitchFamily="18" charset="2"/>
              </a:rPr>
              <a:t>D</a:t>
            </a:r>
            <a:r>
              <a:rPr lang="en-US" altLang="en-US" b="0" dirty="0" err="1">
                <a:latin typeface="Arial" charset="0"/>
              </a:rPr>
              <a:t>H</a:t>
            </a:r>
            <a:r>
              <a:rPr lang="en-US" altLang="en-US" b="0" baseline="-25000" dirty="0" err="1">
                <a:latin typeface="Arial" charset="0"/>
              </a:rPr>
              <a:t>f</a:t>
            </a:r>
            <a:endParaRPr lang="en-US" altLang="en-US" b="0" baseline="-25000" dirty="0">
              <a:latin typeface="Arial" charset="0"/>
            </a:endParaRPr>
          </a:p>
        </p:txBody>
      </p:sp>
      <p:sp>
        <p:nvSpPr>
          <p:cNvPr id="20" name="Line 21"/>
          <p:cNvSpPr>
            <a:spLocks noChangeShapeType="1"/>
          </p:cNvSpPr>
          <p:nvPr/>
        </p:nvSpPr>
        <p:spPr bwMode="auto">
          <a:xfrm>
            <a:off x="3505200" y="5943600"/>
            <a:ext cx="838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</p:spPr>
        <p:txBody>
          <a:bodyPr/>
          <a:lstStyle/>
          <a:p>
            <a:endParaRPr lang="en-IN"/>
          </a:p>
        </p:txBody>
      </p:sp>
      <p:sp>
        <p:nvSpPr>
          <p:cNvPr id="21" name="Rectangle 22"/>
          <p:cNvSpPr>
            <a:spLocks noChangeArrowheads="1"/>
          </p:cNvSpPr>
          <p:nvPr/>
        </p:nvSpPr>
        <p:spPr bwMode="auto">
          <a:xfrm>
            <a:off x="5257800" y="3733800"/>
            <a:ext cx="20574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0">
                <a:latin typeface="Arial" charset="0"/>
              </a:rPr>
              <a:t>Lattice Energy (U)</a:t>
            </a:r>
          </a:p>
        </p:txBody>
      </p:sp>
      <p:grpSp>
        <p:nvGrpSpPr>
          <p:cNvPr id="22" name="Group 25"/>
          <p:cNvGrpSpPr>
            <a:grpSpLocks/>
          </p:cNvGrpSpPr>
          <p:nvPr/>
        </p:nvGrpSpPr>
        <p:grpSpPr bwMode="auto">
          <a:xfrm>
            <a:off x="3886200" y="381000"/>
            <a:ext cx="990600" cy="5257800"/>
            <a:chOff x="2448" y="240"/>
            <a:chExt cx="624" cy="3312"/>
          </a:xfrm>
        </p:grpSpPr>
        <p:sp>
          <p:nvSpPr>
            <p:cNvPr id="23" name="Line 23"/>
            <p:cNvSpPr>
              <a:spLocks noChangeShapeType="1"/>
            </p:cNvSpPr>
            <p:nvPr/>
          </p:nvSpPr>
          <p:spPr bwMode="auto">
            <a:xfrm>
              <a:off x="3072" y="576"/>
              <a:ext cx="0" cy="297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sp>
          <p:nvSpPr>
            <p:cNvPr id="24" name="Rectangle 24"/>
            <p:cNvSpPr>
              <a:spLocks noChangeArrowheads="1"/>
            </p:cNvSpPr>
            <p:nvPr/>
          </p:nvSpPr>
          <p:spPr bwMode="auto">
            <a:xfrm>
              <a:off x="2448" y="240"/>
              <a:ext cx="2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b="0">
                  <a:latin typeface="Arial" charset="0"/>
                </a:rPr>
                <a:t>+</a:t>
              </a:r>
            </a:p>
          </p:txBody>
        </p:sp>
      </p:grpSp>
      <p:sp>
        <p:nvSpPr>
          <p:cNvPr id="25" name="Rectangle 3"/>
          <p:cNvSpPr>
            <a:spLocks noChangeArrowheads="1"/>
          </p:cNvSpPr>
          <p:nvPr/>
        </p:nvSpPr>
        <p:spPr bwMode="auto">
          <a:xfrm>
            <a:off x="990600" y="5715000"/>
            <a:ext cx="6248400" cy="369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0" dirty="0"/>
              <a:t>Na(s)   </a:t>
            </a:r>
            <a:r>
              <a:rPr lang="en-US" altLang="en-US" b="0" dirty="0" smtClean="0"/>
              <a:t>    </a:t>
            </a:r>
            <a:r>
              <a:rPr lang="en-US" altLang="en-US" b="0" dirty="0"/>
              <a:t>+    </a:t>
            </a:r>
            <a:r>
              <a:rPr lang="en-US" altLang="en-US" b="0" dirty="0" smtClean="0"/>
              <a:t>       </a:t>
            </a:r>
            <a:r>
              <a:rPr lang="en-US" altLang="en-US" b="0" dirty="0"/>
              <a:t>½ Cl</a:t>
            </a:r>
            <a:r>
              <a:rPr lang="en-US" altLang="en-US" b="0" baseline="-25000" dirty="0"/>
              <a:t>2</a:t>
            </a:r>
            <a:r>
              <a:rPr lang="en-US" altLang="en-US" b="0" dirty="0"/>
              <a:t>(g)              </a:t>
            </a:r>
            <a:r>
              <a:rPr lang="en-US" altLang="en-US" b="0" dirty="0" smtClean="0"/>
              <a:t>         </a:t>
            </a:r>
            <a:r>
              <a:rPr lang="en-US" altLang="en-US" b="0" dirty="0" err="1"/>
              <a:t>NaCl</a:t>
            </a:r>
            <a:r>
              <a:rPr lang="en-US" altLang="en-US" b="0" dirty="0"/>
              <a:t>(s)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utoUpdateAnimBg="0"/>
      <p:bldP spid="10" grpId="0" autoUpdateAnimBg="0"/>
      <p:bldP spid="17" grpId="0" autoUpdateAnimBg="0"/>
      <p:bldP spid="18" grpId="0" autoUpdateAnimBg="0"/>
      <p:bldP spid="21" grpId="0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err="1" smtClean="0">
                <a:solidFill>
                  <a:srgbClr val="0070C0"/>
                </a:solidFill>
              </a:rPr>
              <a:t>Contn</a:t>
            </a:r>
            <a:r>
              <a:rPr lang="en-US" i="1" dirty="0" smtClean="0">
                <a:solidFill>
                  <a:srgbClr val="0070C0"/>
                </a:solidFill>
              </a:rPr>
              <a:t>…..</a:t>
            </a:r>
            <a:endParaRPr lang="en-IN" i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altLang="en-US" dirty="0" smtClean="0">
                <a:solidFill>
                  <a:srgbClr val="C00000"/>
                </a:solidFill>
                <a:latin typeface="Arial" charset="0"/>
              </a:rPr>
              <a:t>By knowing the value of all the other terms, including </a:t>
            </a:r>
            <a:r>
              <a:rPr lang="en-US" altLang="en-US" dirty="0" err="1" smtClean="0">
                <a:solidFill>
                  <a:srgbClr val="C00000"/>
                </a:solidFill>
                <a:latin typeface="Symbol" pitchFamily="18" charset="2"/>
              </a:rPr>
              <a:t>D</a:t>
            </a:r>
            <a:r>
              <a:rPr lang="en-US" altLang="en-US" dirty="0" err="1" smtClean="0">
                <a:solidFill>
                  <a:srgbClr val="C00000"/>
                </a:solidFill>
                <a:latin typeface="Arial" charset="0"/>
              </a:rPr>
              <a:t>H</a:t>
            </a:r>
            <a:r>
              <a:rPr lang="en-US" altLang="en-US" baseline="-25000" dirty="0" err="1" smtClean="0">
                <a:solidFill>
                  <a:srgbClr val="C00000"/>
                </a:solidFill>
                <a:latin typeface="Arial" charset="0"/>
              </a:rPr>
              <a:t>f</a:t>
            </a:r>
            <a:r>
              <a:rPr lang="en-US" altLang="en-US" dirty="0" smtClean="0">
                <a:solidFill>
                  <a:srgbClr val="C00000"/>
                </a:solidFill>
                <a:latin typeface="Arial" charset="0"/>
              </a:rPr>
              <a:t>, then </a:t>
            </a:r>
            <a:r>
              <a:rPr lang="en-US" altLang="en-US" b="1" i="1" dirty="0" smtClean="0">
                <a:solidFill>
                  <a:srgbClr val="C00000"/>
                </a:solidFill>
                <a:latin typeface="Arial" charset="0"/>
              </a:rPr>
              <a:t>Lattice energy  </a:t>
            </a:r>
            <a:r>
              <a:rPr lang="en-US" altLang="en-US" dirty="0" smtClean="0">
                <a:solidFill>
                  <a:srgbClr val="C00000"/>
                </a:solidFill>
                <a:latin typeface="Arial" charset="0"/>
              </a:rPr>
              <a:t>(U)can be calculate from the equation</a:t>
            </a:r>
          </a:p>
          <a:p>
            <a:pPr>
              <a:spcBef>
                <a:spcPct val="50000"/>
              </a:spcBef>
              <a:buNone/>
            </a:pPr>
            <a:r>
              <a:rPr lang="en-US" altLang="en-US" dirty="0" smtClean="0">
                <a:solidFill>
                  <a:srgbClr val="C00000"/>
                </a:solidFill>
                <a:latin typeface="Arial" charset="0"/>
              </a:rPr>
              <a:t>	U = </a:t>
            </a:r>
            <a:r>
              <a:rPr lang="en-US" altLang="en-US" dirty="0" err="1" smtClean="0">
                <a:solidFill>
                  <a:srgbClr val="C00000"/>
                </a:solidFill>
                <a:latin typeface="Symbol" pitchFamily="18" charset="2"/>
              </a:rPr>
              <a:t>D</a:t>
            </a:r>
            <a:r>
              <a:rPr lang="en-US" altLang="en-US" dirty="0" err="1" smtClean="0">
                <a:solidFill>
                  <a:srgbClr val="C00000"/>
                </a:solidFill>
                <a:latin typeface="Arial" charset="0"/>
              </a:rPr>
              <a:t>H</a:t>
            </a:r>
            <a:r>
              <a:rPr lang="en-US" altLang="en-US" baseline="-25000" dirty="0" err="1" smtClean="0">
                <a:solidFill>
                  <a:srgbClr val="C00000"/>
                </a:solidFill>
                <a:latin typeface="Arial" charset="0"/>
              </a:rPr>
              <a:t>f</a:t>
            </a:r>
            <a:r>
              <a:rPr lang="en-US" altLang="en-US" dirty="0" smtClean="0">
                <a:solidFill>
                  <a:srgbClr val="C00000"/>
                </a:solidFill>
                <a:latin typeface="Arial" charset="0"/>
              </a:rPr>
              <a:t> – (</a:t>
            </a:r>
            <a:r>
              <a:rPr lang="en-US" altLang="en-US" dirty="0" err="1" smtClean="0">
                <a:solidFill>
                  <a:srgbClr val="C00000"/>
                </a:solidFill>
                <a:latin typeface="Symbol" pitchFamily="18" charset="2"/>
              </a:rPr>
              <a:t>D</a:t>
            </a:r>
            <a:r>
              <a:rPr lang="en-US" altLang="en-US" dirty="0" err="1" smtClean="0">
                <a:solidFill>
                  <a:srgbClr val="C00000"/>
                </a:solidFill>
                <a:latin typeface="Arial" charset="0"/>
              </a:rPr>
              <a:t>H</a:t>
            </a:r>
            <a:r>
              <a:rPr lang="en-US" altLang="en-US" baseline="-25000" dirty="0" err="1" smtClean="0">
                <a:solidFill>
                  <a:srgbClr val="C00000"/>
                </a:solidFill>
                <a:latin typeface="Arial" charset="0"/>
              </a:rPr>
              <a:t>sub</a:t>
            </a:r>
            <a:r>
              <a:rPr lang="en-US" altLang="en-US" dirty="0" smtClean="0">
                <a:solidFill>
                  <a:srgbClr val="C00000"/>
                </a:solidFill>
                <a:latin typeface="Arial" charset="0"/>
              </a:rPr>
              <a:t> + IE + ½ BDE + EA) </a:t>
            </a:r>
          </a:p>
          <a:p>
            <a:pPr>
              <a:spcBef>
                <a:spcPct val="50000"/>
              </a:spcBef>
              <a:buNone/>
            </a:pPr>
            <a:endParaRPr lang="en-US" altLang="en-US" dirty="0" smtClean="0">
              <a:latin typeface="Arial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altLang="en-US" dirty="0" smtClean="0">
                <a:solidFill>
                  <a:srgbClr val="0070C0"/>
                </a:solidFill>
                <a:latin typeface="Arial" charset="0"/>
              </a:rPr>
              <a:t>Without the value of </a:t>
            </a:r>
            <a:r>
              <a:rPr lang="en-US" altLang="en-US" dirty="0" err="1" smtClean="0">
                <a:solidFill>
                  <a:srgbClr val="0070C0"/>
                </a:solidFill>
                <a:latin typeface="Symbol" pitchFamily="18" charset="2"/>
              </a:rPr>
              <a:t>D</a:t>
            </a:r>
            <a:r>
              <a:rPr lang="en-US" altLang="en-US" dirty="0" err="1" smtClean="0">
                <a:solidFill>
                  <a:srgbClr val="0070C0"/>
                </a:solidFill>
                <a:latin typeface="Arial" charset="0"/>
              </a:rPr>
              <a:t>H</a:t>
            </a:r>
            <a:r>
              <a:rPr lang="en-US" altLang="en-US" baseline="-25000" dirty="0" err="1" smtClean="0">
                <a:solidFill>
                  <a:srgbClr val="0070C0"/>
                </a:solidFill>
                <a:latin typeface="Arial" charset="0"/>
              </a:rPr>
              <a:t>f</a:t>
            </a:r>
            <a:r>
              <a:rPr lang="en-US" altLang="en-US" dirty="0" smtClean="0">
                <a:solidFill>
                  <a:srgbClr val="0070C0"/>
                </a:solidFill>
                <a:latin typeface="Arial" charset="0"/>
              </a:rPr>
              <a:t> , U can be estimated by several methods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en-US" altLang="en-US" dirty="0" smtClean="0">
                <a:solidFill>
                  <a:srgbClr val="0070C0"/>
                </a:solidFill>
                <a:latin typeface="Arial" charset="0"/>
              </a:rPr>
              <a:t>the Born equation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en-US" altLang="en-US" dirty="0" smtClean="0">
                <a:solidFill>
                  <a:srgbClr val="0070C0"/>
                </a:solidFill>
                <a:latin typeface="Arial" charset="0"/>
              </a:rPr>
              <a:t>the Born-Meyer equation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en-US" altLang="en-US" dirty="0" smtClean="0">
                <a:solidFill>
                  <a:srgbClr val="0070C0"/>
                </a:solidFill>
                <a:latin typeface="Arial" charset="0"/>
              </a:rPr>
              <a:t>the </a:t>
            </a:r>
            <a:r>
              <a:rPr lang="en-US" altLang="en-US" dirty="0" err="1" smtClean="0">
                <a:solidFill>
                  <a:srgbClr val="0070C0"/>
                </a:solidFill>
                <a:latin typeface="Arial" charset="0"/>
              </a:rPr>
              <a:t>Kapustinski</a:t>
            </a:r>
            <a:r>
              <a:rPr lang="en-US" altLang="en-US" dirty="0" smtClean="0">
                <a:solidFill>
                  <a:srgbClr val="0070C0"/>
                </a:solidFill>
                <a:latin typeface="Arial" charset="0"/>
              </a:rPr>
              <a:t> equation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143000"/>
          </a:xfrm>
        </p:spPr>
        <p:txBody>
          <a:bodyPr>
            <a:noAutofit/>
          </a:bodyPr>
          <a:lstStyle/>
          <a:p>
            <a:r>
              <a:rPr lang="en-US" sz="9600" dirty="0" smtClean="0">
                <a:solidFill>
                  <a:srgbClr val="0070C0"/>
                </a:solidFill>
              </a:rPr>
              <a:t>End</a:t>
            </a:r>
            <a:endParaRPr lang="en-IN" sz="96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Chemical Bond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6670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dirty="0" smtClean="0"/>
              <a:t>    A CHEMICAL BOND IS DEFINED AS A FORCE OF ATTRACTRATION WHICH HOLDS TOGETHER THE CONSTITUTENT ATOMS IN A MOLECULE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i="1" dirty="0" smtClean="0">
                <a:solidFill>
                  <a:srgbClr val="0070C0"/>
                </a:solidFill>
              </a:rPr>
              <a:t>Three main types of Chemical bonds.</a:t>
            </a:r>
          </a:p>
          <a:p>
            <a:pPr>
              <a:buNone/>
            </a:pPr>
            <a:endParaRPr lang="en-US" b="1" i="1" dirty="0" smtClean="0"/>
          </a:p>
          <a:p>
            <a:r>
              <a:rPr lang="en-US" b="1" i="1" dirty="0" smtClean="0"/>
              <a:t>Electrovalent bond or Ionic bond</a:t>
            </a:r>
            <a:r>
              <a:rPr lang="en-US" dirty="0" smtClean="0"/>
              <a:t> involves the </a:t>
            </a:r>
            <a:r>
              <a:rPr lang="en-US" b="1" i="1" dirty="0" smtClean="0"/>
              <a:t>transfer </a:t>
            </a:r>
            <a:r>
              <a:rPr lang="en-US" dirty="0" smtClean="0"/>
              <a:t>of electrons and is usually observed when a </a:t>
            </a:r>
            <a:r>
              <a:rPr lang="en-US" b="1" i="1" dirty="0" smtClean="0"/>
              <a:t>metal</a:t>
            </a:r>
            <a:r>
              <a:rPr lang="en-US" dirty="0" smtClean="0"/>
              <a:t> bonds to a </a:t>
            </a:r>
            <a:r>
              <a:rPr lang="en-US" b="1" i="1" dirty="0" smtClean="0"/>
              <a:t>nonmetal</a:t>
            </a:r>
            <a:r>
              <a:rPr lang="en-US" dirty="0" smtClean="0"/>
              <a:t>.</a:t>
            </a:r>
            <a:endParaRPr lang="en-US" b="1" i="1" dirty="0" smtClean="0"/>
          </a:p>
          <a:p>
            <a:pPr>
              <a:buNone/>
            </a:pPr>
            <a:endParaRPr lang="en-IN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/>
            <a:r>
              <a:rPr lang="en-US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Types of Chemical Bond</a:t>
            </a:r>
            <a:r>
              <a:rPr lang="en-US" dirty="0" smtClean="0">
                <a:latin typeface="Arial" charset="0"/>
                <a:cs typeface="Arial" charset="0"/>
              </a:rPr>
              <a:t/>
            </a:r>
            <a:br>
              <a:rPr lang="en-US" dirty="0" smtClean="0">
                <a:latin typeface="Arial" charset="0"/>
                <a:cs typeface="Arial" charset="0"/>
              </a:rPr>
            </a:br>
            <a:endParaRPr lang="en-US" dirty="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err="1" smtClean="0">
                <a:solidFill>
                  <a:srgbClr val="0070C0"/>
                </a:solidFill>
              </a:rPr>
              <a:t>Contn</a:t>
            </a:r>
            <a:r>
              <a:rPr lang="en-US" i="1" dirty="0" smtClean="0">
                <a:solidFill>
                  <a:srgbClr val="0070C0"/>
                </a:solidFill>
              </a:rPr>
              <a:t>…..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b="1" i="1" dirty="0" smtClean="0"/>
              <a:t>Covalent bond</a:t>
            </a:r>
            <a:r>
              <a:rPr lang="en-US" dirty="0" smtClean="0"/>
              <a:t> involves the </a:t>
            </a:r>
            <a:r>
              <a:rPr lang="en-US" b="1" i="1" dirty="0" smtClean="0"/>
              <a:t>sharing </a:t>
            </a:r>
            <a:r>
              <a:rPr lang="en-US" dirty="0" smtClean="0"/>
              <a:t>of electrons and is usually observed when a </a:t>
            </a:r>
            <a:r>
              <a:rPr lang="en-US" b="1" i="1" dirty="0" smtClean="0"/>
              <a:t>nonmetal</a:t>
            </a:r>
            <a:r>
              <a:rPr lang="en-US" dirty="0" smtClean="0"/>
              <a:t> bonds to a </a:t>
            </a:r>
            <a:r>
              <a:rPr lang="en-US" b="1" i="1" dirty="0" smtClean="0"/>
              <a:t>nonmetal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pPr algn="just"/>
            <a:r>
              <a:rPr lang="en-US" b="1" i="1" dirty="0" smtClean="0"/>
              <a:t>Coordinate bond or Dative bond</a:t>
            </a:r>
            <a:r>
              <a:rPr lang="en-US" dirty="0" smtClean="0"/>
              <a:t> involves the </a:t>
            </a:r>
            <a:r>
              <a:rPr lang="en-US" b="1" i="1" dirty="0" smtClean="0"/>
              <a:t>transfer </a:t>
            </a:r>
            <a:r>
              <a:rPr lang="en-US" i="1" dirty="0" smtClean="0"/>
              <a:t>of electrons </a:t>
            </a:r>
            <a:r>
              <a:rPr lang="en-US" dirty="0" smtClean="0"/>
              <a:t>and occurs when a </a:t>
            </a:r>
            <a:r>
              <a:rPr lang="en-US" b="1" i="1" dirty="0" smtClean="0"/>
              <a:t>nonmetal </a:t>
            </a:r>
            <a:r>
              <a:rPr lang="en-US" dirty="0" smtClean="0"/>
              <a:t>bonds to another </a:t>
            </a:r>
            <a:r>
              <a:rPr lang="en-US" b="1" i="1" dirty="0" smtClean="0"/>
              <a:t>nonmetal</a:t>
            </a:r>
            <a:r>
              <a:rPr lang="en-US" dirty="0" smtClean="0"/>
              <a:t>.</a:t>
            </a:r>
            <a:endParaRPr lang="en-US" b="1" i="1" dirty="0" smtClean="0"/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charset="0"/>
                <a:cs typeface="Arial" charset="0"/>
              </a:rPr>
              <a:t>Three models of chemical bond</a:t>
            </a:r>
            <a:endParaRPr lang="en-IN" dirty="0"/>
          </a:p>
        </p:txBody>
      </p:sp>
      <p:pic>
        <p:nvPicPr>
          <p:cNvPr id="3" name="Picture 2" descr="C:\Users\Dell\Desktop\Untitled-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1143000"/>
            <a:ext cx="7010399" cy="3581400"/>
          </a:xfrm>
          <a:prstGeom prst="rect">
            <a:avLst/>
          </a:prstGeom>
          <a:noFill/>
        </p:spPr>
      </p:pic>
      <p:pic>
        <p:nvPicPr>
          <p:cNvPr id="4" name="Picture 5" descr="C:\Users\Dell\Desktop\Untitle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600" y="4876800"/>
            <a:ext cx="6967538" cy="1676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An ionic bond is formed when a metal </a:t>
            </a:r>
            <a:r>
              <a:rPr lang="en-US" b="1" i="1" dirty="0" smtClean="0"/>
              <a:t>transfers</a:t>
            </a:r>
            <a:r>
              <a:rPr lang="en-US" dirty="0" smtClean="0"/>
              <a:t> electrons to a nonmetal to form </a:t>
            </a:r>
            <a:r>
              <a:rPr lang="en-US" b="1" i="1" dirty="0" smtClean="0"/>
              <a:t>ions</a:t>
            </a:r>
            <a:r>
              <a:rPr lang="en-US" dirty="0" smtClean="0"/>
              <a:t>, which attract each other to give a solid compound.</a:t>
            </a:r>
          </a:p>
          <a:p>
            <a:pPr algn="just"/>
            <a:r>
              <a:rPr lang="en-US" dirty="0" smtClean="0"/>
              <a:t>The total number of electrons lost by the metal atom(s) equals the total number of electrons gained by the nonmetal atoms.</a:t>
            </a:r>
          </a:p>
          <a:p>
            <a:endParaRPr lang="en-IN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/>
            <a:r>
              <a:rPr lang="en-US" dirty="0" smtClean="0">
                <a:solidFill>
                  <a:srgbClr val="0070C0"/>
                </a:solidFill>
                <a:latin typeface="Arial" charset="0"/>
                <a:cs typeface="Arial" charset="0"/>
              </a:rPr>
              <a:t>The Ionic Bonding Model</a:t>
            </a:r>
            <a:r>
              <a:rPr lang="en-US" dirty="0" smtClean="0">
                <a:latin typeface="Arial" charset="0"/>
                <a:cs typeface="Arial" charset="0"/>
              </a:rPr>
              <a:t/>
            </a:r>
            <a:br>
              <a:rPr lang="en-US" dirty="0" smtClean="0">
                <a:latin typeface="Arial" charset="0"/>
                <a:cs typeface="Arial" charset="0"/>
              </a:rPr>
            </a:br>
            <a:endParaRPr lang="en-US" dirty="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229600" cy="1600199"/>
          </a:xfrm>
        </p:spPr>
        <p:txBody>
          <a:bodyPr/>
          <a:lstStyle/>
          <a:p>
            <a:r>
              <a:rPr lang="en-US" sz="2400" dirty="0" smtClean="0"/>
              <a:t>Electron configurations</a:t>
            </a:r>
          </a:p>
          <a:p>
            <a:r>
              <a:rPr lang="en-US" sz="2800" dirty="0" smtClean="0"/>
              <a:t>Li  1</a:t>
            </a:r>
            <a:r>
              <a:rPr lang="en-US" sz="2800" i="1" dirty="0" smtClean="0"/>
              <a:t>s</a:t>
            </a:r>
            <a:r>
              <a:rPr lang="en-US" sz="2800" baseline="30000" dirty="0" smtClean="0"/>
              <a:t>2</a:t>
            </a:r>
            <a:r>
              <a:rPr lang="en-US" sz="2800" dirty="0" smtClean="0"/>
              <a:t>2</a:t>
            </a:r>
            <a:r>
              <a:rPr lang="en-US" sz="2800" i="1" dirty="0" smtClean="0"/>
              <a:t>s</a:t>
            </a:r>
            <a:r>
              <a:rPr lang="en-US" sz="2800" b="1" baseline="30000" dirty="0" smtClean="0">
                <a:solidFill>
                  <a:srgbClr val="FF0000"/>
                </a:solidFill>
              </a:rPr>
              <a:t>1</a:t>
            </a:r>
            <a:r>
              <a:rPr lang="en-US" sz="2800" dirty="0" smtClean="0"/>
              <a:t> + F 1</a:t>
            </a:r>
            <a:r>
              <a:rPr lang="en-US" sz="2800" i="1" dirty="0" smtClean="0"/>
              <a:t>s</a:t>
            </a:r>
            <a:r>
              <a:rPr lang="en-US" sz="2800" baseline="30000" dirty="0" smtClean="0"/>
              <a:t>2</a:t>
            </a:r>
            <a:r>
              <a:rPr lang="en-US" sz="2800" dirty="0" smtClean="0"/>
              <a:t>2</a:t>
            </a:r>
            <a:r>
              <a:rPr lang="en-US" sz="2800" i="1" dirty="0" smtClean="0"/>
              <a:t>p</a:t>
            </a:r>
            <a:r>
              <a:rPr lang="en-US" sz="2800" b="1" baseline="30000" dirty="0" smtClean="0">
                <a:solidFill>
                  <a:srgbClr val="FF0000"/>
                </a:solidFill>
              </a:rPr>
              <a:t>5</a:t>
            </a:r>
            <a:r>
              <a:rPr lang="en-US" sz="2800" dirty="0" smtClean="0"/>
              <a:t>  </a:t>
            </a:r>
            <a:r>
              <a:rPr lang="en-US" sz="2800" dirty="0" smtClean="0">
                <a:cs typeface="Arial" charset="0"/>
              </a:rPr>
              <a:t>→ Li</a:t>
            </a:r>
            <a:r>
              <a:rPr lang="en-US" sz="2800" baseline="30000" dirty="0" smtClean="0">
                <a:cs typeface="Arial" charset="0"/>
              </a:rPr>
              <a:t>+</a:t>
            </a:r>
            <a:r>
              <a:rPr lang="en-US" sz="2800" dirty="0" smtClean="0">
                <a:cs typeface="Arial" charset="0"/>
              </a:rPr>
              <a:t> 1</a:t>
            </a:r>
            <a:r>
              <a:rPr lang="en-US" sz="2800" i="1" dirty="0" smtClean="0">
                <a:cs typeface="Arial" charset="0"/>
              </a:rPr>
              <a:t>s</a:t>
            </a:r>
            <a:r>
              <a:rPr lang="en-US" sz="2800" baseline="30000" dirty="0" smtClean="0">
                <a:cs typeface="Arial" charset="0"/>
              </a:rPr>
              <a:t>2</a:t>
            </a:r>
            <a:r>
              <a:rPr lang="en-US" sz="2800" dirty="0" smtClean="0">
                <a:cs typeface="Arial" charset="0"/>
              </a:rPr>
              <a:t> + F</a:t>
            </a:r>
            <a:r>
              <a:rPr lang="en-US" sz="2800" baseline="30000" dirty="0" smtClean="0">
                <a:cs typeface="Arial" charset="0"/>
              </a:rPr>
              <a:t>-</a:t>
            </a:r>
            <a:r>
              <a:rPr lang="en-US" sz="2800" dirty="0" smtClean="0">
                <a:cs typeface="Arial" charset="0"/>
              </a:rPr>
              <a:t>  1</a:t>
            </a:r>
            <a:r>
              <a:rPr lang="en-US" sz="2800" i="1" dirty="0" smtClean="0">
                <a:cs typeface="Arial" charset="0"/>
              </a:rPr>
              <a:t>s</a:t>
            </a:r>
            <a:r>
              <a:rPr lang="en-US" sz="2800" baseline="30000" dirty="0" smtClean="0">
                <a:cs typeface="Arial" charset="0"/>
              </a:rPr>
              <a:t>2</a:t>
            </a:r>
            <a:r>
              <a:rPr lang="en-US" sz="2800" dirty="0" smtClean="0">
                <a:cs typeface="Arial" charset="0"/>
              </a:rPr>
              <a:t>2</a:t>
            </a:r>
            <a:r>
              <a:rPr lang="en-US" sz="2800" i="1" dirty="0" smtClean="0">
                <a:cs typeface="Arial" charset="0"/>
              </a:rPr>
              <a:t>s</a:t>
            </a:r>
            <a:r>
              <a:rPr lang="en-US" sz="2800" baseline="30000" dirty="0" smtClean="0">
                <a:cs typeface="Arial" charset="0"/>
              </a:rPr>
              <a:t>2</a:t>
            </a:r>
            <a:r>
              <a:rPr lang="en-US" sz="2800" dirty="0" smtClean="0">
                <a:cs typeface="Arial" charset="0"/>
              </a:rPr>
              <a:t>2</a:t>
            </a:r>
            <a:r>
              <a:rPr lang="en-US" sz="2800" i="1" dirty="0" smtClean="0">
                <a:cs typeface="Arial" charset="0"/>
              </a:rPr>
              <a:t>p</a:t>
            </a:r>
            <a:r>
              <a:rPr lang="en-US" sz="2800" b="1" baseline="30000" dirty="0" smtClean="0">
                <a:solidFill>
                  <a:srgbClr val="FF0000"/>
                </a:solidFill>
                <a:cs typeface="Arial" charset="0"/>
              </a:rPr>
              <a:t>6</a:t>
            </a:r>
            <a:endParaRPr lang="en-US" sz="2800" b="1" dirty="0" smtClean="0">
              <a:solidFill>
                <a:srgbClr val="FF0000"/>
              </a:solidFill>
              <a:cs typeface="Arial" charset="0"/>
            </a:endParaRPr>
          </a:p>
          <a:p>
            <a:r>
              <a:rPr lang="en-US" sz="2400" dirty="0" smtClean="0"/>
              <a:t>Orbital diagrams</a:t>
            </a:r>
          </a:p>
          <a:p>
            <a:endParaRPr lang="en-IN" dirty="0"/>
          </a:p>
        </p:txBody>
      </p:sp>
      <p:sp>
        <p:nvSpPr>
          <p:cNvPr id="4" name="Title 2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eaLnBrk="1" hangingPunct="1"/>
            <a:r>
              <a:rPr lang="en-US" sz="2400" dirty="0" smtClean="0">
                <a:latin typeface="Arial" charset="0"/>
                <a:cs typeface="Arial" charset="0"/>
              </a:rPr>
              <a:t>Three ways to depict electron transfer in the formation of Li</a:t>
            </a:r>
            <a:r>
              <a:rPr lang="en-US" sz="2400" baseline="30000" dirty="0" smtClean="0">
                <a:latin typeface="Arial" charset="0"/>
                <a:cs typeface="Arial" charset="0"/>
              </a:rPr>
              <a:t>+</a:t>
            </a:r>
            <a:r>
              <a:rPr lang="en-US" sz="2400" dirty="0" smtClean="0">
                <a:latin typeface="Arial" charset="0"/>
                <a:cs typeface="Arial" charset="0"/>
              </a:rPr>
              <a:t> and F</a:t>
            </a:r>
            <a:r>
              <a:rPr lang="en-US" sz="2400" baseline="30000" dirty="0" smtClean="0">
                <a:latin typeface="Arial" charset="0"/>
                <a:cs typeface="Arial" charset="0"/>
              </a:rPr>
              <a:t>-</a:t>
            </a:r>
            <a:r>
              <a:rPr lang="en-US" sz="2400" dirty="0" smtClean="0">
                <a:latin typeface="Arial" charset="0"/>
                <a:cs typeface="Arial" charset="0"/>
              </a:rPr>
              <a:t>.</a:t>
            </a:r>
          </a:p>
        </p:txBody>
      </p:sp>
      <p:grpSp>
        <p:nvGrpSpPr>
          <p:cNvPr id="5" name="Group 183"/>
          <p:cNvGrpSpPr>
            <a:grpSpLocks/>
          </p:cNvGrpSpPr>
          <p:nvPr/>
        </p:nvGrpSpPr>
        <p:grpSpPr bwMode="auto">
          <a:xfrm>
            <a:off x="457200" y="2895600"/>
            <a:ext cx="8216900" cy="1997075"/>
            <a:chOff x="288" y="1680"/>
            <a:chExt cx="5176" cy="1258"/>
          </a:xfrm>
        </p:grpSpPr>
        <p:sp>
          <p:nvSpPr>
            <p:cNvPr id="6" name="Text Box 122"/>
            <p:cNvSpPr txBox="1">
              <a:spLocks noChangeArrowheads="1"/>
            </p:cNvSpPr>
            <p:nvPr/>
          </p:nvSpPr>
          <p:spPr bwMode="auto">
            <a:xfrm>
              <a:off x="288" y="1728"/>
              <a:ext cx="241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/>
                <a:t>Li</a:t>
              </a:r>
            </a:p>
          </p:txBody>
        </p:sp>
        <p:grpSp>
          <p:nvGrpSpPr>
            <p:cNvPr id="7" name="Group 178"/>
            <p:cNvGrpSpPr>
              <a:grpSpLocks/>
            </p:cNvGrpSpPr>
            <p:nvPr/>
          </p:nvGrpSpPr>
          <p:grpSpPr bwMode="auto">
            <a:xfrm>
              <a:off x="652" y="1680"/>
              <a:ext cx="1968" cy="586"/>
              <a:chOff x="672" y="1680"/>
              <a:chExt cx="1968" cy="586"/>
            </a:xfrm>
          </p:grpSpPr>
          <p:grpSp>
            <p:nvGrpSpPr>
              <p:cNvPr id="62" name="Group 11"/>
              <p:cNvGrpSpPr>
                <a:grpSpLocks/>
              </p:cNvGrpSpPr>
              <p:nvPr/>
            </p:nvGrpSpPr>
            <p:grpSpPr bwMode="auto">
              <a:xfrm>
                <a:off x="672" y="1680"/>
                <a:ext cx="336" cy="336"/>
                <a:chOff x="4128" y="2928"/>
                <a:chExt cx="336" cy="336"/>
              </a:xfrm>
            </p:grpSpPr>
            <p:sp>
              <p:nvSpPr>
                <p:cNvPr id="73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4128" y="2928"/>
                  <a:ext cx="308" cy="288"/>
                </a:xfrm>
                <a:prstGeom prst="rect">
                  <a:avLst/>
                </a:prstGeom>
                <a:noFill/>
                <a:ln w="2857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b="1">
                      <a:cs typeface="Arial" charset="0"/>
                    </a:rPr>
                    <a:t>↑↓</a:t>
                  </a:r>
                </a:p>
              </p:txBody>
            </p:sp>
            <p:sp>
              <p:nvSpPr>
                <p:cNvPr id="74" name="Rectangle 13"/>
                <p:cNvSpPr>
                  <a:spLocks noChangeArrowheads="1"/>
                </p:cNvSpPr>
                <p:nvPr/>
              </p:nvSpPr>
              <p:spPr bwMode="auto">
                <a:xfrm>
                  <a:off x="4128" y="2928"/>
                  <a:ext cx="336" cy="336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spcBef>
                      <a:spcPct val="0"/>
                    </a:spcBef>
                  </a:pPr>
                  <a:endParaRPr lang="en-US"/>
                </a:p>
              </p:txBody>
            </p:sp>
          </p:grpSp>
          <p:sp>
            <p:nvSpPr>
              <p:cNvPr id="63" name="Text Box 14"/>
              <p:cNvSpPr txBox="1">
                <a:spLocks noChangeArrowheads="1"/>
              </p:cNvSpPr>
              <p:nvPr/>
            </p:nvSpPr>
            <p:spPr bwMode="auto">
              <a:xfrm>
                <a:off x="672" y="2016"/>
                <a:ext cx="285" cy="250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2000"/>
                  <a:t>1</a:t>
                </a:r>
                <a:r>
                  <a:rPr lang="en-US" sz="2000" i="1"/>
                  <a:t>s</a:t>
                </a:r>
                <a:endParaRPr lang="en-US" sz="2000"/>
              </a:p>
            </p:txBody>
          </p:sp>
          <p:sp>
            <p:nvSpPr>
              <p:cNvPr id="64" name="Text Box 15"/>
              <p:cNvSpPr txBox="1">
                <a:spLocks noChangeArrowheads="1"/>
              </p:cNvSpPr>
              <p:nvPr/>
            </p:nvSpPr>
            <p:spPr bwMode="auto">
              <a:xfrm>
                <a:off x="1968" y="2016"/>
                <a:ext cx="294" cy="250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2000" dirty="0"/>
                  <a:t>2</a:t>
                </a:r>
                <a:r>
                  <a:rPr lang="en-US" sz="2000" i="1" dirty="0"/>
                  <a:t>p</a:t>
                </a:r>
                <a:endParaRPr lang="en-US" sz="2000" dirty="0"/>
              </a:p>
            </p:txBody>
          </p:sp>
          <p:grpSp>
            <p:nvGrpSpPr>
              <p:cNvPr id="65" name="Group 24"/>
              <p:cNvGrpSpPr>
                <a:grpSpLocks/>
              </p:cNvGrpSpPr>
              <p:nvPr/>
            </p:nvGrpSpPr>
            <p:grpSpPr bwMode="auto">
              <a:xfrm>
                <a:off x="1632" y="1680"/>
                <a:ext cx="1008" cy="336"/>
                <a:chOff x="2592" y="2880"/>
                <a:chExt cx="1008" cy="336"/>
              </a:xfrm>
            </p:grpSpPr>
            <p:sp>
              <p:nvSpPr>
                <p:cNvPr id="70" name="Rectangle 25"/>
                <p:cNvSpPr>
                  <a:spLocks noChangeArrowheads="1"/>
                </p:cNvSpPr>
                <p:nvPr/>
              </p:nvSpPr>
              <p:spPr bwMode="auto">
                <a:xfrm>
                  <a:off x="2592" y="2880"/>
                  <a:ext cx="336" cy="336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spcBef>
                      <a:spcPct val="0"/>
                    </a:spcBef>
                  </a:pPr>
                  <a:endParaRPr lang="en-US"/>
                </a:p>
              </p:txBody>
            </p:sp>
            <p:sp>
              <p:nvSpPr>
                <p:cNvPr id="71" name="Rectangle 26"/>
                <p:cNvSpPr>
                  <a:spLocks noChangeArrowheads="1"/>
                </p:cNvSpPr>
                <p:nvPr/>
              </p:nvSpPr>
              <p:spPr bwMode="auto">
                <a:xfrm>
                  <a:off x="2928" y="2880"/>
                  <a:ext cx="336" cy="336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spcBef>
                      <a:spcPct val="0"/>
                    </a:spcBef>
                  </a:pPr>
                  <a:endParaRPr lang="en-US"/>
                </a:p>
              </p:txBody>
            </p:sp>
            <p:sp>
              <p:nvSpPr>
                <p:cNvPr id="72" name="Rectangle 27"/>
                <p:cNvSpPr>
                  <a:spLocks noChangeArrowheads="1"/>
                </p:cNvSpPr>
                <p:nvPr/>
              </p:nvSpPr>
              <p:spPr bwMode="auto">
                <a:xfrm>
                  <a:off x="3264" y="2880"/>
                  <a:ext cx="336" cy="336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spcBef>
                      <a:spcPct val="0"/>
                    </a:spcBef>
                  </a:pPr>
                  <a:endParaRPr lang="en-US"/>
                </a:p>
              </p:txBody>
            </p:sp>
          </p:grpSp>
          <p:grpSp>
            <p:nvGrpSpPr>
              <p:cNvPr id="66" name="Group 11"/>
              <p:cNvGrpSpPr>
                <a:grpSpLocks/>
              </p:cNvGrpSpPr>
              <p:nvPr/>
            </p:nvGrpSpPr>
            <p:grpSpPr bwMode="auto">
              <a:xfrm>
                <a:off x="1152" y="1680"/>
                <a:ext cx="336" cy="336"/>
                <a:chOff x="4128" y="2928"/>
                <a:chExt cx="336" cy="336"/>
              </a:xfrm>
            </p:grpSpPr>
            <p:sp>
              <p:nvSpPr>
                <p:cNvPr id="68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4128" y="2928"/>
                  <a:ext cx="212" cy="288"/>
                </a:xfrm>
                <a:prstGeom prst="rect">
                  <a:avLst/>
                </a:prstGeom>
                <a:noFill/>
                <a:ln w="2857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>
                      <a:solidFill>
                        <a:srgbClr val="FF0000"/>
                      </a:solidFill>
                      <a:cs typeface="Arial" charset="0"/>
                    </a:rPr>
                    <a:t>↑</a:t>
                  </a:r>
                </a:p>
              </p:txBody>
            </p:sp>
            <p:sp>
              <p:nvSpPr>
                <p:cNvPr id="69" name="Rectangle 13"/>
                <p:cNvSpPr>
                  <a:spLocks noChangeArrowheads="1"/>
                </p:cNvSpPr>
                <p:nvPr/>
              </p:nvSpPr>
              <p:spPr bwMode="auto">
                <a:xfrm>
                  <a:off x="4128" y="2928"/>
                  <a:ext cx="336" cy="336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spcBef>
                      <a:spcPct val="0"/>
                    </a:spcBef>
                  </a:pPr>
                  <a:endParaRPr lang="en-US"/>
                </a:p>
              </p:txBody>
            </p:sp>
          </p:grpSp>
          <p:sp>
            <p:nvSpPr>
              <p:cNvPr id="67" name="Text Box 14"/>
              <p:cNvSpPr txBox="1">
                <a:spLocks noChangeArrowheads="1"/>
              </p:cNvSpPr>
              <p:nvPr/>
            </p:nvSpPr>
            <p:spPr bwMode="auto">
              <a:xfrm>
                <a:off x="1152" y="2016"/>
                <a:ext cx="285" cy="250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2000"/>
                  <a:t>2</a:t>
                </a:r>
                <a:r>
                  <a:rPr lang="en-US" sz="2000" i="1"/>
                  <a:t>s</a:t>
                </a:r>
                <a:endParaRPr lang="en-US" sz="2000"/>
              </a:p>
            </p:txBody>
          </p:sp>
        </p:grpSp>
        <p:grpSp>
          <p:nvGrpSpPr>
            <p:cNvPr id="8" name="Group 182"/>
            <p:cNvGrpSpPr>
              <a:grpSpLocks/>
            </p:cNvGrpSpPr>
            <p:nvPr/>
          </p:nvGrpSpPr>
          <p:grpSpPr bwMode="auto">
            <a:xfrm>
              <a:off x="672" y="2352"/>
              <a:ext cx="1948" cy="586"/>
              <a:chOff x="652" y="2448"/>
              <a:chExt cx="1948" cy="586"/>
            </a:xfrm>
          </p:grpSpPr>
          <p:sp>
            <p:nvSpPr>
              <p:cNvPr id="45" name="Text Box 12"/>
              <p:cNvSpPr txBox="1">
                <a:spLocks noChangeArrowheads="1"/>
              </p:cNvSpPr>
              <p:nvPr/>
            </p:nvSpPr>
            <p:spPr bwMode="auto">
              <a:xfrm>
                <a:off x="1632" y="2448"/>
                <a:ext cx="308" cy="288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b="1">
                    <a:cs typeface="Arial" charset="0"/>
                  </a:rPr>
                  <a:t>↑↓</a:t>
                </a:r>
              </a:p>
            </p:txBody>
          </p:sp>
          <p:grpSp>
            <p:nvGrpSpPr>
              <p:cNvPr id="46" name="Group 177"/>
              <p:cNvGrpSpPr>
                <a:grpSpLocks/>
              </p:cNvGrpSpPr>
              <p:nvPr/>
            </p:nvGrpSpPr>
            <p:grpSpPr bwMode="auto">
              <a:xfrm>
                <a:off x="652" y="2448"/>
                <a:ext cx="1948" cy="586"/>
                <a:chOff x="692" y="2448"/>
                <a:chExt cx="1948" cy="586"/>
              </a:xfrm>
            </p:grpSpPr>
            <p:grpSp>
              <p:nvGrpSpPr>
                <p:cNvPr id="48" name="Group 11"/>
                <p:cNvGrpSpPr>
                  <a:grpSpLocks/>
                </p:cNvGrpSpPr>
                <p:nvPr/>
              </p:nvGrpSpPr>
              <p:grpSpPr bwMode="auto">
                <a:xfrm>
                  <a:off x="692" y="2448"/>
                  <a:ext cx="336" cy="336"/>
                  <a:chOff x="4128" y="2928"/>
                  <a:chExt cx="336" cy="336"/>
                </a:xfrm>
              </p:grpSpPr>
              <p:sp>
                <p:nvSpPr>
                  <p:cNvPr id="60" name="Text Box 1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128" y="2928"/>
                    <a:ext cx="308" cy="288"/>
                  </a:xfrm>
                  <a:prstGeom prst="rect">
                    <a:avLst/>
                  </a:prstGeom>
                  <a:noFill/>
                  <a:ln w="2857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b="1">
                        <a:cs typeface="Arial" charset="0"/>
                      </a:rPr>
                      <a:t>↑↓</a:t>
                    </a:r>
                  </a:p>
                </p:txBody>
              </p:sp>
              <p:sp>
                <p:nvSpPr>
                  <p:cNvPr id="61" name="Rectangle 13"/>
                  <p:cNvSpPr>
                    <a:spLocks noChangeArrowheads="1"/>
                  </p:cNvSpPr>
                  <p:nvPr/>
                </p:nvSpPr>
                <p:spPr bwMode="auto">
                  <a:xfrm>
                    <a:off x="4128" y="2928"/>
                    <a:ext cx="336" cy="336"/>
                  </a:xfrm>
                  <a:prstGeom prst="rect">
                    <a:avLst/>
                  </a:prstGeom>
                  <a:noFill/>
                  <a:ln w="1905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spcBef>
                        <a:spcPct val="0"/>
                      </a:spcBef>
                    </a:pPr>
                    <a:endParaRPr lang="en-US"/>
                  </a:p>
                </p:txBody>
              </p:sp>
            </p:grpSp>
            <p:sp>
              <p:nvSpPr>
                <p:cNvPr id="49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692" y="2784"/>
                  <a:ext cx="285" cy="250"/>
                </a:xfrm>
                <a:prstGeom prst="rect">
                  <a:avLst/>
                </a:prstGeom>
                <a:noFill/>
                <a:ln w="2857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2000"/>
                    <a:t>1</a:t>
                  </a:r>
                  <a:r>
                    <a:rPr lang="en-US" sz="2000" i="1"/>
                    <a:t>s</a:t>
                  </a:r>
                  <a:endParaRPr lang="en-US" sz="2000"/>
                </a:p>
              </p:txBody>
            </p:sp>
            <p:sp>
              <p:nvSpPr>
                <p:cNvPr id="50" name="Text Box 15"/>
                <p:cNvSpPr txBox="1">
                  <a:spLocks noChangeArrowheads="1"/>
                </p:cNvSpPr>
                <p:nvPr/>
              </p:nvSpPr>
              <p:spPr bwMode="auto">
                <a:xfrm>
                  <a:off x="1968" y="2784"/>
                  <a:ext cx="294" cy="250"/>
                </a:xfrm>
                <a:prstGeom prst="rect">
                  <a:avLst/>
                </a:prstGeom>
                <a:noFill/>
                <a:ln w="2857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2000"/>
                    <a:t>2</a:t>
                  </a:r>
                  <a:r>
                    <a:rPr lang="en-US" sz="2000" i="1"/>
                    <a:t>p</a:t>
                  </a:r>
                  <a:endParaRPr lang="en-US" sz="2000"/>
                </a:p>
              </p:txBody>
            </p:sp>
            <p:grpSp>
              <p:nvGrpSpPr>
                <p:cNvPr id="51" name="Group 24"/>
                <p:cNvGrpSpPr>
                  <a:grpSpLocks/>
                </p:cNvGrpSpPr>
                <p:nvPr/>
              </p:nvGrpSpPr>
              <p:grpSpPr bwMode="auto">
                <a:xfrm>
                  <a:off x="1632" y="2448"/>
                  <a:ext cx="1008" cy="336"/>
                  <a:chOff x="2592" y="2880"/>
                  <a:chExt cx="1008" cy="336"/>
                </a:xfrm>
              </p:grpSpPr>
              <p:sp>
                <p:nvSpPr>
                  <p:cNvPr id="57" name="Rectangle 25"/>
                  <p:cNvSpPr>
                    <a:spLocks noChangeArrowheads="1"/>
                  </p:cNvSpPr>
                  <p:nvPr/>
                </p:nvSpPr>
                <p:spPr bwMode="auto">
                  <a:xfrm>
                    <a:off x="2592" y="2880"/>
                    <a:ext cx="336" cy="336"/>
                  </a:xfrm>
                  <a:prstGeom prst="rect">
                    <a:avLst/>
                  </a:prstGeom>
                  <a:noFill/>
                  <a:ln w="1905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spcBef>
                        <a:spcPct val="0"/>
                      </a:spcBef>
                    </a:pPr>
                    <a:endParaRPr lang="en-US"/>
                  </a:p>
                </p:txBody>
              </p:sp>
              <p:sp>
                <p:nvSpPr>
                  <p:cNvPr id="58" name="Rectangle 26"/>
                  <p:cNvSpPr>
                    <a:spLocks noChangeArrowheads="1"/>
                  </p:cNvSpPr>
                  <p:nvPr/>
                </p:nvSpPr>
                <p:spPr bwMode="auto">
                  <a:xfrm>
                    <a:off x="2928" y="2880"/>
                    <a:ext cx="336" cy="336"/>
                  </a:xfrm>
                  <a:prstGeom prst="rect">
                    <a:avLst/>
                  </a:prstGeom>
                  <a:noFill/>
                  <a:ln w="1905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spcBef>
                        <a:spcPct val="0"/>
                      </a:spcBef>
                    </a:pPr>
                    <a:endParaRPr lang="en-US"/>
                  </a:p>
                </p:txBody>
              </p:sp>
              <p:sp>
                <p:nvSpPr>
                  <p:cNvPr id="59" name="Rectangle 27"/>
                  <p:cNvSpPr>
                    <a:spLocks noChangeArrowheads="1"/>
                  </p:cNvSpPr>
                  <p:nvPr/>
                </p:nvSpPr>
                <p:spPr bwMode="auto">
                  <a:xfrm>
                    <a:off x="3264" y="2880"/>
                    <a:ext cx="336" cy="336"/>
                  </a:xfrm>
                  <a:prstGeom prst="rect">
                    <a:avLst/>
                  </a:prstGeom>
                  <a:noFill/>
                  <a:ln w="1905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spcBef>
                        <a:spcPct val="0"/>
                      </a:spcBef>
                    </a:pPr>
                    <a:endParaRPr lang="en-US"/>
                  </a:p>
                </p:txBody>
              </p:sp>
            </p:grpSp>
            <p:grpSp>
              <p:nvGrpSpPr>
                <p:cNvPr id="52" name="Group 11"/>
                <p:cNvGrpSpPr>
                  <a:grpSpLocks/>
                </p:cNvGrpSpPr>
                <p:nvPr/>
              </p:nvGrpSpPr>
              <p:grpSpPr bwMode="auto">
                <a:xfrm>
                  <a:off x="1172" y="2448"/>
                  <a:ext cx="336" cy="336"/>
                  <a:chOff x="4128" y="2928"/>
                  <a:chExt cx="336" cy="336"/>
                </a:xfrm>
              </p:grpSpPr>
              <p:sp>
                <p:nvSpPr>
                  <p:cNvPr id="55" name="Text Box 1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128" y="2928"/>
                    <a:ext cx="308" cy="288"/>
                  </a:xfrm>
                  <a:prstGeom prst="rect">
                    <a:avLst/>
                  </a:prstGeom>
                  <a:noFill/>
                  <a:ln w="2857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b="1">
                        <a:cs typeface="Arial" charset="0"/>
                      </a:rPr>
                      <a:t>↑↓</a:t>
                    </a:r>
                  </a:p>
                </p:txBody>
              </p:sp>
              <p:sp>
                <p:nvSpPr>
                  <p:cNvPr id="56" name="Rectangle 13"/>
                  <p:cNvSpPr>
                    <a:spLocks noChangeArrowheads="1"/>
                  </p:cNvSpPr>
                  <p:nvPr/>
                </p:nvSpPr>
                <p:spPr bwMode="auto">
                  <a:xfrm>
                    <a:off x="4128" y="2928"/>
                    <a:ext cx="336" cy="336"/>
                  </a:xfrm>
                  <a:prstGeom prst="rect">
                    <a:avLst/>
                  </a:prstGeom>
                  <a:noFill/>
                  <a:ln w="1905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spcBef>
                        <a:spcPct val="0"/>
                      </a:spcBef>
                    </a:pPr>
                    <a:endParaRPr lang="en-US"/>
                  </a:p>
                </p:txBody>
              </p:sp>
            </p:grpSp>
            <p:sp>
              <p:nvSpPr>
                <p:cNvPr id="53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1172" y="2784"/>
                  <a:ext cx="285" cy="250"/>
                </a:xfrm>
                <a:prstGeom prst="rect">
                  <a:avLst/>
                </a:prstGeom>
                <a:noFill/>
                <a:ln w="2857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2000"/>
                    <a:t>2</a:t>
                  </a:r>
                  <a:r>
                    <a:rPr lang="en-US" sz="2000" i="1"/>
                    <a:t>s</a:t>
                  </a:r>
                  <a:endParaRPr lang="en-US" sz="2000"/>
                </a:p>
              </p:txBody>
            </p:sp>
            <p:sp>
              <p:nvSpPr>
                <p:cNvPr id="54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1968" y="2448"/>
                  <a:ext cx="308" cy="288"/>
                </a:xfrm>
                <a:prstGeom prst="rect">
                  <a:avLst/>
                </a:prstGeom>
                <a:noFill/>
                <a:ln w="2857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b="1">
                      <a:cs typeface="Arial" charset="0"/>
                    </a:rPr>
                    <a:t>↑↓</a:t>
                  </a:r>
                </a:p>
              </p:txBody>
            </p:sp>
          </p:grpSp>
          <p:sp>
            <p:nvSpPr>
              <p:cNvPr id="47" name="Text Box 12"/>
              <p:cNvSpPr txBox="1">
                <a:spLocks noChangeArrowheads="1"/>
              </p:cNvSpPr>
              <p:nvPr/>
            </p:nvSpPr>
            <p:spPr bwMode="auto">
              <a:xfrm>
                <a:off x="2304" y="2448"/>
                <a:ext cx="212" cy="288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b="1">
                    <a:cs typeface="Arial" charset="0"/>
                  </a:rPr>
                  <a:t>↑</a:t>
                </a:r>
              </a:p>
            </p:txBody>
          </p:sp>
        </p:grpSp>
        <p:sp>
          <p:nvSpPr>
            <p:cNvPr id="9" name="Text Box 143"/>
            <p:cNvSpPr txBox="1">
              <a:spLocks noChangeArrowheads="1"/>
            </p:cNvSpPr>
            <p:nvPr/>
          </p:nvSpPr>
          <p:spPr bwMode="auto">
            <a:xfrm>
              <a:off x="288" y="2400"/>
              <a:ext cx="214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/>
                <a:t>F</a:t>
              </a:r>
            </a:p>
          </p:txBody>
        </p:sp>
        <p:sp>
          <p:nvSpPr>
            <p:cNvPr id="10" name="Text Box 144"/>
            <p:cNvSpPr txBox="1">
              <a:spLocks noChangeArrowheads="1"/>
            </p:cNvSpPr>
            <p:nvPr/>
          </p:nvSpPr>
          <p:spPr bwMode="auto">
            <a:xfrm>
              <a:off x="288" y="2016"/>
              <a:ext cx="209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/>
                <a:t>+</a:t>
              </a:r>
            </a:p>
          </p:txBody>
        </p:sp>
        <p:grpSp>
          <p:nvGrpSpPr>
            <p:cNvPr id="11" name="Group 179"/>
            <p:cNvGrpSpPr>
              <a:grpSpLocks/>
            </p:cNvGrpSpPr>
            <p:nvPr/>
          </p:nvGrpSpPr>
          <p:grpSpPr bwMode="auto">
            <a:xfrm>
              <a:off x="3456" y="1728"/>
              <a:ext cx="1968" cy="586"/>
              <a:chOff x="3456" y="1728"/>
              <a:chExt cx="1968" cy="586"/>
            </a:xfrm>
          </p:grpSpPr>
          <p:grpSp>
            <p:nvGrpSpPr>
              <p:cNvPr id="32" name="Group 11"/>
              <p:cNvGrpSpPr>
                <a:grpSpLocks/>
              </p:cNvGrpSpPr>
              <p:nvPr/>
            </p:nvGrpSpPr>
            <p:grpSpPr bwMode="auto">
              <a:xfrm>
                <a:off x="3456" y="1728"/>
                <a:ext cx="336" cy="336"/>
                <a:chOff x="4128" y="2928"/>
                <a:chExt cx="336" cy="336"/>
              </a:xfrm>
            </p:grpSpPr>
            <p:sp>
              <p:nvSpPr>
                <p:cNvPr id="43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4128" y="2928"/>
                  <a:ext cx="308" cy="288"/>
                </a:xfrm>
                <a:prstGeom prst="rect">
                  <a:avLst/>
                </a:prstGeom>
                <a:noFill/>
                <a:ln w="2857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b="1">
                      <a:cs typeface="Arial" charset="0"/>
                    </a:rPr>
                    <a:t>↑↓</a:t>
                  </a:r>
                </a:p>
              </p:txBody>
            </p:sp>
            <p:sp>
              <p:nvSpPr>
                <p:cNvPr id="44" name="Rectangle 13"/>
                <p:cNvSpPr>
                  <a:spLocks noChangeArrowheads="1"/>
                </p:cNvSpPr>
                <p:nvPr/>
              </p:nvSpPr>
              <p:spPr bwMode="auto">
                <a:xfrm>
                  <a:off x="4128" y="2928"/>
                  <a:ext cx="336" cy="336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spcBef>
                      <a:spcPct val="0"/>
                    </a:spcBef>
                  </a:pPr>
                  <a:endParaRPr lang="en-US"/>
                </a:p>
              </p:txBody>
            </p:sp>
          </p:grpSp>
          <p:sp>
            <p:nvSpPr>
              <p:cNvPr id="33" name="Text Box 14"/>
              <p:cNvSpPr txBox="1">
                <a:spLocks noChangeArrowheads="1"/>
              </p:cNvSpPr>
              <p:nvPr/>
            </p:nvSpPr>
            <p:spPr bwMode="auto">
              <a:xfrm>
                <a:off x="3456" y="2064"/>
                <a:ext cx="285" cy="250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2000"/>
                  <a:t>1</a:t>
                </a:r>
                <a:r>
                  <a:rPr lang="en-US" sz="2000" i="1"/>
                  <a:t>s</a:t>
                </a:r>
                <a:endParaRPr lang="en-US" sz="2000"/>
              </a:p>
            </p:txBody>
          </p:sp>
          <p:sp>
            <p:nvSpPr>
              <p:cNvPr id="34" name="Text Box 15"/>
              <p:cNvSpPr txBox="1">
                <a:spLocks noChangeArrowheads="1"/>
              </p:cNvSpPr>
              <p:nvPr/>
            </p:nvSpPr>
            <p:spPr bwMode="auto">
              <a:xfrm>
                <a:off x="4752" y="2064"/>
                <a:ext cx="294" cy="250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2000"/>
                  <a:t>2</a:t>
                </a:r>
                <a:r>
                  <a:rPr lang="en-US" sz="2000" i="1"/>
                  <a:t>p</a:t>
                </a:r>
                <a:endParaRPr lang="en-US" sz="2000"/>
              </a:p>
            </p:txBody>
          </p:sp>
          <p:grpSp>
            <p:nvGrpSpPr>
              <p:cNvPr id="35" name="Group 24"/>
              <p:cNvGrpSpPr>
                <a:grpSpLocks/>
              </p:cNvGrpSpPr>
              <p:nvPr/>
            </p:nvGrpSpPr>
            <p:grpSpPr bwMode="auto">
              <a:xfrm>
                <a:off x="4416" y="1728"/>
                <a:ext cx="1008" cy="336"/>
                <a:chOff x="2592" y="2880"/>
                <a:chExt cx="1008" cy="336"/>
              </a:xfrm>
            </p:grpSpPr>
            <p:sp>
              <p:nvSpPr>
                <p:cNvPr id="40" name="Rectangle 25"/>
                <p:cNvSpPr>
                  <a:spLocks noChangeArrowheads="1"/>
                </p:cNvSpPr>
                <p:nvPr/>
              </p:nvSpPr>
              <p:spPr bwMode="auto">
                <a:xfrm>
                  <a:off x="2592" y="2880"/>
                  <a:ext cx="336" cy="336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spcBef>
                      <a:spcPct val="0"/>
                    </a:spcBef>
                  </a:pPr>
                  <a:endParaRPr lang="en-US"/>
                </a:p>
              </p:txBody>
            </p:sp>
            <p:sp>
              <p:nvSpPr>
                <p:cNvPr id="41" name="Rectangle 26"/>
                <p:cNvSpPr>
                  <a:spLocks noChangeArrowheads="1"/>
                </p:cNvSpPr>
                <p:nvPr/>
              </p:nvSpPr>
              <p:spPr bwMode="auto">
                <a:xfrm>
                  <a:off x="2928" y="2880"/>
                  <a:ext cx="336" cy="336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spcBef>
                      <a:spcPct val="0"/>
                    </a:spcBef>
                  </a:pPr>
                  <a:endParaRPr lang="en-US"/>
                </a:p>
              </p:txBody>
            </p:sp>
            <p:sp>
              <p:nvSpPr>
                <p:cNvPr id="42" name="Rectangle 27"/>
                <p:cNvSpPr>
                  <a:spLocks noChangeArrowheads="1"/>
                </p:cNvSpPr>
                <p:nvPr/>
              </p:nvSpPr>
              <p:spPr bwMode="auto">
                <a:xfrm>
                  <a:off x="3264" y="2880"/>
                  <a:ext cx="336" cy="336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spcBef>
                      <a:spcPct val="0"/>
                    </a:spcBef>
                  </a:pPr>
                  <a:endParaRPr lang="en-US"/>
                </a:p>
              </p:txBody>
            </p:sp>
          </p:grpSp>
          <p:grpSp>
            <p:nvGrpSpPr>
              <p:cNvPr id="36" name="Group 11"/>
              <p:cNvGrpSpPr>
                <a:grpSpLocks/>
              </p:cNvGrpSpPr>
              <p:nvPr/>
            </p:nvGrpSpPr>
            <p:grpSpPr bwMode="auto">
              <a:xfrm>
                <a:off x="3936" y="1728"/>
                <a:ext cx="336" cy="336"/>
                <a:chOff x="4128" y="2928"/>
                <a:chExt cx="336" cy="336"/>
              </a:xfrm>
            </p:grpSpPr>
            <p:sp>
              <p:nvSpPr>
                <p:cNvPr id="38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4128" y="2928"/>
                  <a:ext cx="116" cy="288"/>
                </a:xfrm>
                <a:prstGeom prst="rect">
                  <a:avLst/>
                </a:prstGeom>
                <a:noFill/>
                <a:ln w="2857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endParaRPr lang="en-US" b="1">
                    <a:cs typeface="Arial" charset="0"/>
                  </a:endParaRPr>
                </a:p>
              </p:txBody>
            </p:sp>
            <p:sp>
              <p:nvSpPr>
                <p:cNvPr id="39" name="Rectangle 13"/>
                <p:cNvSpPr>
                  <a:spLocks noChangeArrowheads="1"/>
                </p:cNvSpPr>
                <p:nvPr/>
              </p:nvSpPr>
              <p:spPr bwMode="auto">
                <a:xfrm>
                  <a:off x="4128" y="2928"/>
                  <a:ext cx="336" cy="336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spcBef>
                      <a:spcPct val="0"/>
                    </a:spcBef>
                  </a:pPr>
                  <a:endParaRPr lang="en-US"/>
                </a:p>
              </p:txBody>
            </p:sp>
          </p:grpSp>
          <p:sp>
            <p:nvSpPr>
              <p:cNvPr id="37" name="Text Box 14"/>
              <p:cNvSpPr txBox="1">
                <a:spLocks noChangeArrowheads="1"/>
              </p:cNvSpPr>
              <p:nvPr/>
            </p:nvSpPr>
            <p:spPr bwMode="auto">
              <a:xfrm>
                <a:off x="3936" y="2064"/>
                <a:ext cx="285" cy="250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2000"/>
                  <a:t>2</a:t>
                </a:r>
                <a:r>
                  <a:rPr lang="en-US" sz="2000" i="1"/>
                  <a:t>s</a:t>
                </a:r>
                <a:endParaRPr lang="en-US" sz="2000"/>
              </a:p>
            </p:txBody>
          </p:sp>
        </p:grpSp>
        <p:sp>
          <p:nvSpPr>
            <p:cNvPr id="12" name="Text Box 158"/>
            <p:cNvSpPr txBox="1">
              <a:spLocks noChangeArrowheads="1"/>
            </p:cNvSpPr>
            <p:nvPr/>
          </p:nvSpPr>
          <p:spPr bwMode="auto">
            <a:xfrm>
              <a:off x="3120" y="1776"/>
              <a:ext cx="302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/>
                <a:t>Li</a:t>
              </a:r>
              <a:r>
                <a:rPr lang="en-US" sz="2000" baseline="30000"/>
                <a:t>+</a:t>
              </a:r>
            </a:p>
          </p:txBody>
        </p:sp>
        <p:grpSp>
          <p:nvGrpSpPr>
            <p:cNvPr id="13" name="Group 181"/>
            <p:cNvGrpSpPr>
              <a:grpSpLocks/>
            </p:cNvGrpSpPr>
            <p:nvPr/>
          </p:nvGrpSpPr>
          <p:grpSpPr bwMode="auto">
            <a:xfrm>
              <a:off x="3456" y="2352"/>
              <a:ext cx="2008" cy="586"/>
              <a:chOff x="3484" y="2448"/>
              <a:chExt cx="2008" cy="586"/>
            </a:xfrm>
          </p:grpSpPr>
          <p:grpSp>
            <p:nvGrpSpPr>
              <p:cNvPr id="16" name="Group 11"/>
              <p:cNvGrpSpPr>
                <a:grpSpLocks/>
              </p:cNvGrpSpPr>
              <p:nvPr/>
            </p:nvGrpSpPr>
            <p:grpSpPr bwMode="auto">
              <a:xfrm>
                <a:off x="3484" y="2448"/>
                <a:ext cx="336" cy="336"/>
                <a:chOff x="4128" y="2928"/>
                <a:chExt cx="336" cy="336"/>
              </a:xfrm>
            </p:grpSpPr>
            <p:sp>
              <p:nvSpPr>
                <p:cNvPr id="30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4128" y="2928"/>
                  <a:ext cx="308" cy="288"/>
                </a:xfrm>
                <a:prstGeom prst="rect">
                  <a:avLst/>
                </a:prstGeom>
                <a:noFill/>
                <a:ln w="2857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b="1">
                      <a:cs typeface="Arial" charset="0"/>
                    </a:rPr>
                    <a:t>↑↓</a:t>
                  </a:r>
                </a:p>
              </p:txBody>
            </p:sp>
            <p:sp>
              <p:nvSpPr>
                <p:cNvPr id="31" name="Rectangle 13"/>
                <p:cNvSpPr>
                  <a:spLocks noChangeArrowheads="1"/>
                </p:cNvSpPr>
                <p:nvPr/>
              </p:nvSpPr>
              <p:spPr bwMode="auto">
                <a:xfrm>
                  <a:off x="4128" y="2928"/>
                  <a:ext cx="336" cy="336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spcBef>
                      <a:spcPct val="0"/>
                    </a:spcBef>
                  </a:pPr>
                  <a:endParaRPr lang="en-US"/>
                </a:p>
              </p:txBody>
            </p:sp>
          </p:grpSp>
          <p:sp>
            <p:nvSpPr>
              <p:cNvPr id="17" name="Text Box 14"/>
              <p:cNvSpPr txBox="1">
                <a:spLocks noChangeArrowheads="1"/>
              </p:cNvSpPr>
              <p:nvPr/>
            </p:nvSpPr>
            <p:spPr bwMode="auto">
              <a:xfrm>
                <a:off x="3484" y="2784"/>
                <a:ext cx="285" cy="250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2000"/>
                  <a:t>1</a:t>
                </a:r>
                <a:r>
                  <a:rPr lang="en-US" sz="2000" i="1"/>
                  <a:t>s</a:t>
                </a:r>
                <a:endParaRPr lang="en-US" sz="2000"/>
              </a:p>
            </p:txBody>
          </p:sp>
          <p:sp>
            <p:nvSpPr>
              <p:cNvPr id="18" name="Text Box 15"/>
              <p:cNvSpPr txBox="1">
                <a:spLocks noChangeArrowheads="1"/>
              </p:cNvSpPr>
              <p:nvPr/>
            </p:nvSpPr>
            <p:spPr bwMode="auto">
              <a:xfrm>
                <a:off x="4820" y="2784"/>
                <a:ext cx="294" cy="250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2000"/>
                  <a:t>2</a:t>
                </a:r>
                <a:r>
                  <a:rPr lang="en-US" sz="2000" i="1"/>
                  <a:t>p</a:t>
                </a:r>
                <a:endParaRPr lang="en-US" sz="2000"/>
              </a:p>
            </p:txBody>
          </p:sp>
          <p:grpSp>
            <p:nvGrpSpPr>
              <p:cNvPr id="19" name="Group 24"/>
              <p:cNvGrpSpPr>
                <a:grpSpLocks/>
              </p:cNvGrpSpPr>
              <p:nvPr/>
            </p:nvGrpSpPr>
            <p:grpSpPr bwMode="auto">
              <a:xfrm>
                <a:off x="4484" y="2448"/>
                <a:ext cx="1008" cy="336"/>
                <a:chOff x="2592" y="2880"/>
                <a:chExt cx="1008" cy="336"/>
              </a:xfrm>
            </p:grpSpPr>
            <p:sp>
              <p:nvSpPr>
                <p:cNvPr id="27" name="Rectangle 25"/>
                <p:cNvSpPr>
                  <a:spLocks noChangeArrowheads="1"/>
                </p:cNvSpPr>
                <p:nvPr/>
              </p:nvSpPr>
              <p:spPr bwMode="auto">
                <a:xfrm>
                  <a:off x="2592" y="2880"/>
                  <a:ext cx="336" cy="336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spcBef>
                      <a:spcPct val="0"/>
                    </a:spcBef>
                  </a:pPr>
                  <a:endParaRPr lang="en-US"/>
                </a:p>
              </p:txBody>
            </p:sp>
            <p:sp>
              <p:nvSpPr>
                <p:cNvPr id="28" name="Rectangle 26"/>
                <p:cNvSpPr>
                  <a:spLocks noChangeArrowheads="1"/>
                </p:cNvSpPr>
                <p:nvPr/>
              </p:nvSpPr>
              <p:spPr bwMode="auto">
                <a:xfrm>
                  <a:off x="2928" y="2880"/>
                  <a:ext cx="336" cy="336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spcBef>
                      <a:spcPct val="0"/>
                    </a:spcBef>
                  </a:pPr>
                  <a:endParaRPr lang="en-US"/>
                </a:p>
              </p:txBody>
            </p:sp>
            <p:sp>
              <p:nvSpPr>
                <p:cNvPr id="29" name="Rectangle 27"/>
                <p:cNvSpPr>
                  <a:spLocks noChangeArrowheads="1"/>
                </p:cNvSpPr>
                <p:nvPr/>
              </p:nvSpPr>
              <p:spPr bwMode="auto">
                <a:xfrm>
                  <a:off x="3264" y="2880"/>
                  <a:ext cx="336" cy="336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spcBef>
                      <a:spcPct val="0"/>
                    </a:spcBef>
                  </a:pPr>
                  <a:endParaRPr lang="en-US"/>
                </a:p>
              </p:txBody>
            </p:sp>
          </p:grpSp>
          <p:grpSp>
            <p:nvGrpSpPr>
              <p:cNvPr id="20" name="Group 11"/>
              <p:cNvGrpSpPr>
                <a:grpSpLocks/>
              </p:cNvGrpSpPr>
              <p:nvPr/>
            </p:nvGrpSpPr>
            <p:grpSpPr bwMode="auto">
              <a:xfrm>
                <a:off x="3984" y="2448"/>
                <a:ext cx="336" cy="336"/>
                <a:chOff x="4128" y="2928"/>
                <a:chExt cx="336" cy="336"/>
              </a:xfrm>
            </p:grpSpPr>
            <p:sp>
              <p:nvSpPr>
                <p:cNvPr id="25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4128" y="2928"/>
                  <a:ext cx="308" cy="288"/>
                </a:xfrm>
                <a:prstGeom prst="rect">
                  <a:avLst/>
                </a:prstGeom>
                <a:noFill/>
                <a:ln w="2857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b="1">
                      <a:cs typeface="Arial" charset="0"/>
                    </a:rPr>
                    <a:t>↑↓</a:t>
                  </a:r>
                </a:p>
              </p:txBody>
            </p:sp>
            <p:sp>
              <p:nvSpPr>
                <p:cNvPr id="26" name="Rectangle 13"/>
                <p:cNvSpPr>
                  <a:spLocks noChangeArrowheads="1"/>
                </p:cNvSpPr>
                <p:nvPr/>
              </p:nvSpPr>
              <p:spPr bwMode="auto">
                <a:xfrm>
                  <a:off x="4128" y="2928"/>
                  <a:ext cx="336" cy="336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spcBef>
                      <a:spcPct val="0"/>
                    </a:spcBef>
                  </a:pPr>
                  <a:endParaRPr lang="en-US"/>
                </a:p>
              </p:txBody>
            </p:sp>
          </p:grpSp>
          <p:sp>
            <p:nvSpPr>
              <p:cNvPr id="21" name="Text Box 14"/>
              <p:cNvSpPr txBox="1">
                <a:spLocks noChangeArrowheads="1"/>
              </p:cNvSpPr>
              <p:nvPr/>
            </p:nvSpPr>
            <p:spPr bwMode="auto">
              <a:xfrm>
                <a:off x="3964" y="2784"/>
                <a:ext cx="285" cy="250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2000"/>
                  <a:t>2</a:t>
                </a:r>
                <a:r>
                  <a:rPr lang="en-US" sz="2000" i="1"/>
                  <a:t>s</a:t>
                </a:r>
                <a:endParaRPr lang="en-US" sz="2000"/>
              </a:p>
            </p:txBody>
          </p:sp>
          <p:sp>
            <p:nvSpPr>
              <p:cNvPr id="22" name="Text Box 12"/>
              <p:cNvSpPr txBox="1">
                <a:spLocks noChangeArrowheads="1"/>
              </p:cNvSpPr>
              <p:nvPr/>
            </p:nvSpPr>
            <p:spPr bwMode="auto">
              <a:xfrm>
                <a:off x="4484" y="2448"/>
                <a:ext cx="308" cy="288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b="1">
                    <a:cs typeface="Arial" charset="0"/>
                  </a:rPr>
                  <a:t>↑↓</a:t>
                </a:r>
              </a:p>
            </p:txBody>
          </p:sp>
          <p:sp>
            <p:nvSpPr>
              <p:cNvPr id="23" name="Text Box 12"/>
              <p:cNvSpPr txBox="1">
                <a:spLocks noChangeArrowheads="1"/>
              </p:cNvSpPr>
              <p:nvPr/>
            </p:nvSpPr>
            <p:spPr bwMode="auto">
              <a:xfrm>
                <a:off x="4800" y="2448"/>
                <a:ext cx="308" cy="288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b="1">
                    <a:cs typeface="Arial" charset="0"/>
                  </a:rPr>
                  <a:t>↑↓</a:t>
                </a:r>
              </a:p>
            </p:txBody>
          </p:sp>
          <p:sp>
            <p:nvSpPr>
              <p:cNvPr id="24" name="Text Box 12"/>
              <p:cNvSpPr txBox="1">
                <a:spLocks noChangeArrowheads="1"/>
              </p:cNvSpPr>
              <p:nvPr/>
            </p:nvSpPr>
            <p:spPr bwMode="auto">
              <a:xfrm>
                <a:off x="5156" y="2448"/>
                <a:ext cx="308" cy="288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b="1">
                    <a:cs typeface="Arial" charset="0"/>
                  </a:rPr>
                  <a:t>↑</a:t>
                </a:r>
                <a:r>
                  <a:rPr lang="en-US">
                    <a:solidFill>
                      <a:srgbClr val="FF0000"/>
                    </a:solidFill>
                    <a:cs typeface="Arial" charset="0"/>
                  </a:rPr>
                  <a:t>↓</a:t>
                </a:r>
              </a:p>
            </p:txBody>
          </p:sp>
        </p:grpSp>
        <p:sp>
          <p:nvSpPr>
            <p:cNvPr id="14" name="Text Box 175"/>
            <p:cNvSpPr txBox="1">
              <a:spLocks noChangeArrowheads="1"/>
            </p:cNvSpPr>
            <p:nvPr/>
          </p:nvSpPr>
          <p:spPr bwMode="auto">
            <a:xfrm>
              <a:off x="3120" y="2400"/>
              <a:ext cx="282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/>
                <a:t>F</a:t>
              </a:r>
              <a:r>
                <a:rPr lang="en-US" sz="2000" baseline="30000"/>
                <a:t>-</a:t>
              </a:r>
              <a:endParaRPr lang="en-US" sz="2000"/>
            </a:p>
          </p:txBody>
        </p:sp>
        <p:sp>
          <p:nvSpPr>
            <p:cNvPr id="15" name="Line 176"/>
            <p:cNvSpPr>
              <a:spLocks noChangeShapeType="1"/>
            </p:cNvSpPr>
            <p:nvPr/>
          </p:nvSpPr>
          <p:spPr bwMode="auto">
            <a:xfrm>
              <a:off x="2736" y="2208"/>
              <a:ext cx="38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spAutoFit/>
            </a:bodyPr>
            <a:lstStyle/>
            <a:p>
              <a:endParaRPr lang="en-IN"/>
            </a:p>
          </p:txBody>
        </p:sp>
      </p:grpSp>
      <p:sp>
        <p:nvSpPr>
          <p:cNvPr id="75" name="Text Box 7"/>
          <p:cNvSpPr txBox="1">
            <a:spLocks noChangeArrowheads="1"/>
          </p:cNvSpPr>
          <p:nvPr/>
        </p:nvSpPr>
        <p:spPr bwMode="auto">
          <a:xfrm>
            <a:off x="381000" y="5105400"/>
            <a:ext cx="3429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b="1" dirty="0"/>
              <a:t>Lewis electron-dot symbols</a:t>
            </a:r>
          </a:p>
        </p:txBody>
      </p:sp>
      <p:grpSp>
        <p:nvGrpSpPr>
          <p:cNvPr id="76" name="Group 184"/>
          <p:cNvGrpSpPr>
            <a:grpSpLocks/>
          </p:cNvGrpSpPr>
          <p:nvPr/>
        </p:nvGrpSpPr>
        <p:grpSpPr bwMode="auto">
          <a:xfrm>
            <a:off x="2057400" y="5638800"/>
            <a:ext cx="4876800" cy="914400"/>
            <a:chOff x="864" y="1728"/>
            <a:chExt cx="3072" cy="576"/>
          </a:xfrm>
        </p:grpSpPr>
        <p:grpSp>
          <p:nvGrpSpPr>
            <p:cNvPr id="77" name="Group 185"/>
            <p:cNvGrpSpPr>
              <a:grpSpLocks/>
            </p:cNvGrpSpPr>
            <p:nvPr/>
          </p:nvGrpSpPr>
          <p:grpSpPr bwMode="auto">
            <a:xfrm>
              <a:off x="864" y="1872"/>
              <a:ext cx="346" cy="289"/>
              <a:chOff x="1382" y="2543"/>
              <a:chExt cx="346" cy="289"/>
            </a:xfrm>
          </p:grpSpPr>
          <p:sp>
            <p:nvSpPr>
              <p:cNvPr id="94" name="Text Box 186"/>
              <p:cNvSpPr txBox="1">
                <a:spLocks noChangeArrowheads="1"/>
              </p:cNvSpPr>
              <p:nvPr/>
            </p:nvSpPr>
            <p:spPr bwMode="auto">
              <a:xfrm>
                <a:off x="1382" y="2543"/>
                <a:ext cx="266" cy="288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marL="342900" indent="-342900">
                  <a:spcBef>
                    <a:spcPct val="20000"/>
                  </a:spcBef>
                </a:pPr>
                <a:r>
                  <a:rPr lang="en-US"/>
                  <a:t>Li</a:t>
                </a:r>
              </a:p>
            </p:txBody>
          </p:sp>
          <p:sp>
            <p:nvSpPr>
              <p:cNvPr id="95" name="Text Box 187"/>
              <p:cNvSpPr txBox="1">
                <a:spLocks noChangeArrowheads="1"/>
              </p:cNvSpPr>
              <p:nvPr/>
            </p:nvSpPr>
            <p:spPr bwMode="auto">
              <a:xfrm>
                <a:off x="1545" y="2544"/>
                <a:ext cx="183" cy="288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marL="342900" indent="-342900">
                  <a:spcBef>
                    <a:spcPct val="20000"/>
                  </a:spcBef>
                </a:pPr>
                <a:r>
                  <a:rPr lang="en-US">
                    <a:cs typeface="Arial" charset="0"/>
                  </a:rPr>
                  <a:t>•</a:t>
                </a:r>
              </a:p>
            </p:txBody>
          </p:sp>
        </p:grpSp>
        <p:grpSp>
          <p:nvGrpSpPr>
            <p:cNvPr id="78" name="Group 188"/>
            <p:cNvGrpSpPr>
              <a:grpSpLocks/>
            </p:cNvGrpSpPr>
            <p:nvPr/>
          </p:nvGrpSpPr>
          <p:grpSpPr bwMode="auto">
            <a:xfrm>
              <a:off x="1680" y="1728"/>
              <a:ext cx="480" cy="576"/>
              <a:chOff x="2640" y="2016"/>
              <a:chExt cx="480" cy="576"/>
            </a:xfrm>
          </p:grpSpPr>
          <p:sp>
            <p:nvSpPr>
              <p:cNvPr id="89" name="Text Box 189"/>
              <p:cNvSpPr txBox="1">
                <a:spLocks noChangeArrowheads="1"/>
              </p:cNvSpPr>
              <p:nvPr/>
            </p:nvSpPr>
            <p:spPr bwMode="auto">
              <a:xfrm>
                <a:off x="2736" y="2160"/>
                <a:ext cx="233" cy="288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marL="342900" indent="-342900">
                  <a:spcBef>
                    <a:spcPct val="20000"/>
                  </a:spcBef>
                </a:pPr>
                <a:r>
                  <a:rPr lang="en-US"/>
                  <a:t>F</a:t>
                </a:r>
              </a:p>
            </p:txBody>
          </p:sp>
          <p:sp>
            <p:nvSpPr>
              <p:cNvPr id="90" name="Text Box 190"/>
              <p:cNvSpPr txBox="1">
                <a:spLocks noChangeArrowheads="1"/>
              </p:cNvSpPr>
              <p:nvPr/>
            </p:nvSpPr>
            <p:spPr bwMode="auto">
              <a:xfrm>
                <a:off x="2736" y="2304"/>
                <a:ext cx="250" cy="288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marL="342900" indent="-342900">
                  <a:spcBef>
                    <a:spcPct val="20000"/>
                  </a:spcBef>
                </a:pPr>
                <a:r>
                  <a:rPr lang="en-US">
                    <a:cs typeface="Arial" charset="0"/>
                  </a:rPr>
                  <a:t>••</a:t>
                </a:r>
              </a:p>
            </p:txBody>
          </p:sp>
          <p:sp>
            <p:nvSpPr>
              <p:cNvPr id="91" name="Text Box 191"/>
              <p:cNvSpPr txBox="1">
                <a:spLocks noChangeArrowheads="1"/>
              </p:cNvSpPr>
              <p:nvPr/>
            </p:nvSpPr>
            <p:spPr bwMode="auto">
              <a:xfrm>
                <a:off x="2640" y="2160"/>
                <a:ext cx="183" cy="288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marL="342900" indent="-342900">
                  <a:spcBef>
                    <a:spcPct val="20000"/>
                  </a:spcBef>
                </a:pPr>
                <a:r>
                  <a:rPr lang="en-US">
                    <a:cs typeface="Arial" charset="0"/>
                  </a:rPr>
                  <a:t>•</a:t>
                </a:r>
              </a:p>
            </p:txBody>
          </p:sp>
          <p:sp>
            <p:nvSpPr>
              <p:cNvPr id="92" name="Text Box 192"/>
              <p:cNvSpPr txBox="1">
                <a:spLocks noChangeArrowheads="1"/>
              </p:cNvSpPr>
              <p:nvPr/>
            </p:nvSpPr>
            <p:spPr bwMode="auto">
              <a:xfrm>
                <a:off x="2736" y="2016"/>
                <a:ext cx="250" cy="288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marL="342900" indent="-342900">
                  <a:spcBef>
                    <a:spcPct val="20000"/>
                  </a:spcBef>
                </a:pPr>
                <a:r>
                  <a:rPr lang="en-US">
                    <a:cs typeface="Arial" charset="0"/>
                  </a:rPr>
                  <a:t>••</a:t>
                </a:r>
              </a:p>
            </p:txBody>
          </p:sp>
          <p:sp>
            <p:nvSpPr>
              <p:cNvPr id="93" name="Text Box 193"/>
              <p:cNvSpPr txBox="1">
                <a:spLocks noChangeArrowheads="1"/>
              </p:cNvSpPr>
              <p:nvPr/>
            </p:nvSpPr>
            <p:spPr bwMode="auto">
              <a:xfrm rot="5400000">
                <a:off x="2851" y="2179"/>
                <a:ext cx="250" cy="288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marL="342900" indent="-342900">
                  <a:spcBef>
                    <a:spcPct val="20000"/>
                  </a:spcBef>
                </a:pPr>
                <a:r>
                  <a:rPr lang="en-US">
                    <a:cs typeface="Arial" charset="0"/>
                  </a:rPr>
                  <a:t>••</a:t>
                </a:r>
              </a:p>
            </p:txBody>
          </p:sp>
        </p:grpSp>
        <p:sp>
          <p:nvSpPr>
            <p:cNvPr id="79" name="Freeform 194"/>
            <p:cNvSpPr>
              <a:spLocks/>
            </p:cNvSpPr>
            <p:nvPr/>
          </p:nvSpPr>
          <p:spPr bwMode="auto">
            <a:xfrm>
              <a:off x="1152" y="1824"/>
              <a:ext cx="576" cy="144"/>
            </a:xfrm>
            <a:custGeom>
              <a:avLst/>
              <a:gdLst>
                <a:gd name="T0" fmla="*/ 0 w 576"/>
                <a:gd name="T1" fmla="*/ 25 h 223"/>
                <a:gd name="T2" fmla="*/ 284 w 576"/>
                <a:gd name="T3" fmla="*/ 1 h 223"/>
                <a:gd name="T4" fmla="*/ 576 w 576"/>
                <a:gd name="T5" fmla="*/ 19 h 223"/>
                <a:gd name="T6" fmla="*/ 0 60000 65536"/>
                <a:gd name="T7" fmla="*/ 0 60000 65536"/>
                <a:gd name="T8" fmla="*/ 0 60000 65536"/>
                <a:gd name="T9" fmla="*/ 0 w 576"/>
                <a:gd name="T10" fmla="*/ 0 h 223"/>
                <a:gd name="T11" fmla="*/ 576 w 576"/>
                <a:gd name="T12" fmla="*/ 223 h 22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223">
                  <a:moveTo>
                    <a:pt x="0" y="223"/>
                  </a:moveTo>
                  <a:cubicBezTo>
                    <a:pt x="47" y="187"/>
                    <a:pt x="188" y="16"/>
                    <a:pt x="284" y="8"/>
                  </a:cubicBezTo>
                  <a:cubicBezTo>
                    <a:pt x="380" y="0"/>
                    <a:pt x="515" y="140"/>
                    <a:pt x="576" y="175"/>
                  </a:cubicBezTo>
                </a:path>
              </a:pathLst>
            </a:custGeom>
            <a:noFill/>
            <a:ln w="25400" cap="flat" cmpd="sng">
              <a:solidFill>
                <a:schemeClr val="tx1"/>
              </a:solidFill>
              <a:prstDash val="solid"/>
              <a:round/>
              <a:headEnd/>
              <a:tailEnd type="arrow" w="med" len="med"/>
            </a:ln>
          </p:spPr>
          <p:txBody>
            <a:bodyPr>
              <a:spAutoFit/>
            </a:bodyPr>
            <a:lstStyle/>
            <a:p>
              <a:endParaRPr lang="en-IN"/>
            </a:p>
          </p:txBody>
        </p:sp>
        <p:sp>
          <p:nvSpPr>
            <p:cNvPr id="80" name="Line 195"/>
            <p:cNvSpPr>
              <a:spLocks noChangeShapeType="1"/>
            </p:cNvSpPr>
            <p:nvPr/>
          </p:nvSpPr>
          <p:spPr bwMode="auto">
            <a:xfrm>
              <a:off x="2208" y="2016"/>
              <a:ext cx="48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spAutoFit/>
            </a:bodyPr>
            <a:lstStyle/>
            <a:p>
              <a:endParaRPr lang="en-IN"/>
            </a:p>
          </p:txBody>
        </p:sp>
        <p:sp>
          <p:nvSpPr>
            <p:cNvPr id="81" name="Text Box 196"/>
            <p:cNvSpPr txBox="1">
              <a:spLocks noChangeArrowheads="1"/>
            </p:cNvSpPr>
            <p:nvPr/>
          </p:nvSpPr>
          <p:spPr bwMode="auto">
            <a:xfrm>
              <a:off x="2832" y="1872"/>
              <a:ext cx="612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marL="342900" indent="-342900">
                <a:spcBef>
                  <a:spcPct val="20000"/>
                </a:spcBef>
              </a:pPr>
              <a:r>
                <a:rPr lang="en-US" dirty="0"/>
                <a:t>Li</a:t>
              </a:r>
              <a:r>
                <a:rPr lang="en-US" baseline="30000" dirty="0"/>
                <a:t>+</a:t>
              </a:r>
              <a:r>
                <a:rPr lang="en-US" dirty="0"/>
                <a:t>   +</a:t>
              </a:r>
            </a:p>
          </p:txBody>
        </p:sp>
        <p:grpSp>
          <p:nvGrpSpPr>
            <p:cNvPr id="82" name="Group 197"/>
            <p:cNvGrpSpPr>
              <a:grpSpLocks/>
            </p:cNvGrpSpPr>
            <p:nvPr/>
          </p:nvGrpSpPr>
          <p:grpSpPr bwMode="auto">
            <a:xfrm>
              <a:off x="3408" y="1728"/>
              <a:ext cx="528" cy="576"/>
              <a:chOff x="4272" y="1728"/>
              <a:chExt cx="528" cy="576"/>
            </a:xfrm>
          </p:grpSpPr>
          <p:sp>
            <p:nvSpPr>
              <p:cNvPr id="83" name="Text Box 198"/>
              <p:cNvSpPr txBox="1">
                <a:spLocks noChangeArrowheads="1"/>
              </p:cNvSpPr>
              <p:nvPr/>
            </p:nvSpPr>
            <p:spPr bwMode="auto">
              <a:xfrm>
                <a:off x="4416" y="1872"/>
                <a:ext cx="233" cy="288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marL="342900" indent="-342900">
                  <a:spcBef>
                    <a:spcPct val="20000"/>
                  </a:spcBef>
                </a:pPr>
                <a:r>
                  <a:rPr lang="en-US"/>
                  <a:t>F</a:t>
                </a:r>
              </a:p>
            </p:txBody>
          </p:sp>
          <p:sp>
            <p:nvSpPr>
              <p:cNvPr id="84" name="Text Box 199"/>
              <p:cNvSpPr txBox="1">
                <a:spLocks noChangeArrowheads="1"/>
              </p:cNvSpPr>
              <p:nvPr/>
            </p:nvSpPr>
            <p:spPr bwMode="auto">
              <a:xfrm>
                <a:off x="4416" y="2016"/>
                <a:ext cx="250" cy="288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marL="342900" indent="-342900">
                  <a:spcBef>
                    <a:spcPct val="20000"/>
                  </a:spcBef>
                </a:pPr>
                <a:r>
                  <a:rPr lang="en-US">
                    <a:cs typeface="Arial" charset="0"/>
                  </a:rPr>
                  <a:t>••</a:t>
                </a:r>
              </a:p>
            </p:txBody>
          </p:sp>
          <p:sp>
            <p:nvSpPr>
              <p:cNvPr id="85" name="Text Box 200"/>
              <p:cNvSpPr txBox="1">
                <a:spLocks noChangeArrowheads="1"/>
              </p:cNvSpPr>
              <p:nvPr/>
            </p:nvSpPr>
            <p:spPr bwMode="auto">
              <a:xfrm>
                <a:off x="4416" y="1728"/>
                <a:ext cx="250" cy="288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marL="342900" indent="-342900">
                  <a:spcBef>
                    <a:spcPct val="20000"/>
                  </a:spcBef>
                </a:pPr>
                <a:r>
                  <a:rPr lang="en-US">
                    <a:cs typeface="Arial" charset="0"/>
                  </a:rPr>
                  <a:t>••</a:t>
                </a:r>
              </a:p>
            </p:txBody>
          </p:sp>
          <p:sp>
            <p:nvSpPr>
              <p:cNvPr id="86" name="Text Box 201"/>
              <p:cNvSpPr txBox="1">
                <a:spLocks noChangeArrowheads="1"/>
              </p:cNvSpPr>
              <p:nvPr/>
            </p:nvSpPr>
            <p:spPr bwMode="auto">
              <a:xfrm rot="5400000">
                <a:off x="4531" y="1901"/>
                <a:ext cx="250" cy="288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marL="342900" indent="-342900">
                  <a:spcBef>
                    <a:spcPct val="20000"/>
                  </a:spcBef>
                </a:pPr>
                <a:r>
                  <a:rPr lang="en-US">
                    <a:cs typeface="Arial" charset="0"/>
                  </a:rPr>
                  <a:t>••</a:t>
                </a:r>
              </a:p>
            </p:txBody>
          </p:sp>
          <p:sp>
            <p:nvSpPr>
              <p:cNvPr id="87" name="Text Box 202"/>
              <p:cNvSpPr txBox="1">
                <a:spLocks noChangeArrowheads="1"/>
              </p:cNvSpPr>
              <p:nvPr/>
            </p:nvSpPr>
            <p:spPr bwMode="auto">
              <a:xfrm rot="5400000">
                <a:off x="4291" y="1901"/>
                <a:ext cx="250" cy="288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marL="342900" indent="-342900">
                  <a:spcBef>
                    <a:spcPct val="20000"/>
                  </a:spcBef>
                </a:pPr>
                <a:r>
                  <a:rPr lang="en-US">
                    <a:cs typeface="Arial" charset="0"/>
                  </a:rPr>
                  <a:t>••</a:t>
                </a:r>
              </a:p>
            </p:txBody>
          </p:sp>
          <p:sp>
            <p:nvSpPr>
              <p:cNvPr id="88" name="Text Box 203"/>
              <p:cNvSpPr txBox="1">
                <a:spLocks noChangeArrowheads="1"/>
              </p:cNvSpPr>
              <p:nvPr/>
            </p:nvSpPr>
            <p:spPr bwMode="auto">
              <a:xfrm>
                <a:off x="4608" y="1728"/>
                <a:ext cx="180" cy="288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/>
                  <a:t>-</a:t>
                </a: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Crystals</a:t>
            </a:r>
            <a:endParaRPr lang="en-IN" dirty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>
            <p:ph idx="1"/>
          </p:nvPr>
        </p:nvGraphicFramePr>
        <p:xfrm>
          <a:off x="2628900" y="2351881"/>
          <a:ext cx="3886200" cy="3022600"/>
        </p:xfrm>
        <a:graphic>
          <a:graphicData uri="http://schemas.openxmlformats.org/presentationml/2006/ole">
            <p:oleObj spid="_x0000_s1026" name="Image" r:id="rId3" imgW="3885714" imgH="3022222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149</TotalTime>
  <Words>618</Words>
  <Application>Microsoft Office PowerPoint</Application>
  <PresentationFormat>On-screen Show (4:3)</PresentationFormat>
  <Paragraphs>135</Paragraphs>
  <Slides>22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4" baseType="lpstr">
      <vt:lpstr>Office Theme</vt:lpstr>
      <vt:lpstr>Image</vt:lpstr>
      <vt:lpstr>Course No. CHMDSC101/CHMGEC101 UNIT-2 Lattice Energy and Born-Haber Cycle</vt:lpstr>
      <vt:lpstr>Overview</vt:lpstr>
      <vt:lpstr>Chemical Bond</vt:lpstr>
      <vt:lpstr>Types of Chemical Bond </vt:lpstr>
      <vt:lpstr>Contn…..</vt:lpstr>
      <vt:lpstr>Three models of chemical bond</vt:lpstr>
      <vt:lpstr>The Ionic Bonding Model </vt:lpstr>
      <vt:lpstr>Three ways to depict electron transfer in the formation of Li+ and F-.</vt:lpstr>
      <vt:lpstr>Crystals</vt:lpstr>
      <vt:lpstr>Crystal Structures</vt:lpstr>
      <vt:lpstr>Unit Cells</vt:lpstr>
      <vt:lpstr>Ionic Crystals</vt:lpstr>
      <vt:lpstr>Lattice Energy</vt:lpstr>
      <vt:lpstr>Periodic Trends in Lattice Energy </vt:lpstr>
      <vt:lpstr>Periodic Trends in Lattice Energy </vt:lpstr>
      <vt:lpstr>Born-Haber Cycle</vt:lpstr>
      <vt:lpstr>The Born-Haber cycle for lithium fluoride. </vt:lpstr>
      <vt:lpstr>Contn….</vt:lpstr>
      <vt:lpstr>Contn…..</vt:lpstr>
      <vt:lpstr>Slide 20</vt:lpstr>
      <vt:lpstr>Contn…..</vt:lpstr>
      <vt:lpstr>End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Lattice Energy and Solvation Energy</dc:title>
  <dc:creator>Dell</dc:creator>
  <cp:lastModifiedBy>Dell</cp:lastModifiedBy>
  <cp:revision>34</cp:revision>
  <dcterms:created xsi:type="dcterms:W3CDTF">2006-08-16T00:00:00Z</dcterms:created>
  <dcterms:modified xsi:type="dcterms:W3CDTF">2019-05-07T05:29:30Z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