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1" r:id="rId3"/>
    <p:sldId id="257" r:id="rId4"/>
    <p:sldId id="258" r:id="rId5"/>
    <p:sldId id="259" r:id="rId6"/>
    <p:sldId id="260" r:id="rId7"/>
    <p:sldId id="263"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9E6BF83A-3A3F-4BC1-BFBB-3A2D4D273670}" type="datetimeFigureOut">
              <a:rPr lang="en-US" smtClean="0"/>
              <a:pPr/>
              <a:t>5/7/2019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E6BF83A-3A3F-4BC1-BFBB-3A2D4D273670}" type="datetimeFigureOut">
              <a:rPr lang="en-US" smtClean="0"/>
              <a:pPr/>
              <a:t>5/7/2019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E6BF83A-3A3F-4BC1-BFBB-3A2D4D273670}" type="datetimeFigureOut">
              <a:rPr lang="en-US" smtClean="0"/>
              <a:pPr/>
              <a:t>5/7/2019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E6BF83A-3A3F-4BC1-BFBB-3A2D4D273670}" type="datetimeFigureOut">
              <a:rPr lang="en-US" smtClean="0"/>
              <a:pPr/>
              <a:t>5/7/2019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6BF83A-3A3F-4BC1-BFBB-3A2D4D273670}" type="datetimeFigureOut">
              <a:rPr lang="en-US" smtClean="0"/>
              <a:pPr/>
              <a:t>5/7/2019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9E6BF83A-3A3F-4BC1-BFBB-3A2D4D273670}" type="datetimeFigureOut">
              <a:rPr lang="en-US" smtClean="0"/>
              <a:pPr/>
              <a:t>5/7/2019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9E6BF83A-3A3F-4BC1-BFBB-3A2D4D273670}" type="datetimeFigureOut">
              <a:rPr lang="en-US" smtClean="0"/>
              <a:pPr/>
              <a:t>5/7/2019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9E6BF83A-3A3F-4BC1-BFBB-3A2D4D273670}" type="datetimeFigureOut">
              <a:rPr lang="en-US" smtClean="0"/>
              <a:pPr/>
              <a:t>5/7/2019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BF83A-3A3F-4BC1-BFBB-3A2D4D273670}" type="datetimeFigureOut">
              <a:rPr lang="en-US" smtClean="0"/>
              <a:pPr/>
              <a:t>5/7/2019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6BF83A-3A3F-4BC1-BFBB-3A2D4D273670}" type="datetimeFigureOut">
              <a:rPr lang="en-US" smtClean="0"/>
              <a:pPr/>
              <a:t>5/7/2019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6BF83A-3A3F-4BC1-BFBB-3A2D4D273670}" type="datetimeFigureOut">
              <a:rPr lang="en-US" smtClean="0"/>
              <a:pPr/>
              <a:t>5/7/2019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6EE788F-09C9-470D-8D22-A3F37E18F3F3}"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BF83A-3A3F-4BC1-BFBB-3A2D4D273670}" type="datetimeFigureOut">
              <a:rPr lang="en-US" smtClean="0"/>
              <a:pPr/>
              <a:t>5/7/2019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EE788F-09C9-470D-8D22-A3F37E18F3F3}"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82924"/>
          </a:xfrm>
        </p:spPr>
        <p:txBody>
          <a:bodyPr/>
          <a:lstStyle/>
          <a:p>
            <a:r>
              <a:rPr lang="en-US" dirty="0" smtClean="0">
                <a:latin typeface="Aharoni" pitchFamily="2" charset="-79"/>
                <a:cs typeface="Aharoni" pitchFamily="2" charset="-79"/>
              </a:rPr>
              <a:t>HISP – 101</a:t>
            </a:r>
            <a:br>
              <a:rPr lang="en-US" dirty="0" smtClean="0">
                <a:latin typeface="Aharoni" pitchFamily="2" charset="-79"/>
                <a:cs typeface="Aharoni" pitchFamily="2" charset="-79"/>
              </a:rPr>
            </a:br>
            <a:r>
              <a:rPr lang="en-US" dirty="0" smtClean="0">
                <a:latin typeface="Aharoni" pitchFamily="2" charset="-79"/>
                <a:cs typeface="Aharoni" pitchFamily="2" charset="-79"/>
              </a:rPr>
              <a:t>INDUS VALLEY CIVILISATION </a:t>
            </a:r>
            <a:endParaRPr lang="en-IN" dirty="0">
              <a:latin typeface="Aharoni" pitchFamily="2" charset="-79"/>
              <a:cs typeface="Aharoni" pitchFamily="2" charset="-79"/>
            </a:endParaRPr>
          </a:p>
        </p:txBody>
      </p:sp>
      <p:sp>
        <p:nvSpPr>
          <p:cNvPr id="3" name="Content Placeholder 2"/>
          <p:cNvSpPr>
            <a:spLocks noGrp="1"/>
          </p:cNvSpPr>
          <p:nvPr>
            <p:ph idx="1"/>
          </p:nvPr>
        </p:nvSpPr>
        <p:spPr>
          <a:xfrm>
            <a:off x="4643438" y="5429264"/>
            <a:ext cx="4500562" cy="1214446"/>
          </a:xfrm>
        </p:spPr>
        <p:txBody>
          <a:bodyPr>
            <a:normAutofit fontScale="92500" lnSpcReduction="20000"/>
          </a:bodyPr>
          <a:lstStyle/>
          <a:p>
            <a:pPr>
              <a:buNone/>
            </a:pPr>
            <a:r>
              <a:rPr lang="en-US" dirty="0" smtClean="0"/>
              <a:t> </a:t>
            </a:r>
            <a:r>
              <a:rPr lang="en-US" sz="2600" dirty="0" smtClean="0"/>
              <a:t>Ms </a:t>
            </a:r>
            <a:r>
              <a:rPr lang="en-US" sz="2600" dirty="0" err="1" smtClean="0"/>
              <a:t>Lallomjudi</a:t>
            </a:r>
            <a:r>
              <a:rPr lang="en-US" sz="2600" dirty="0" smtClean="0"/>
              <a:t>  </a:t>
            </a:r>
            <a:r>
              <a:rPr lang="en-US" sz="2600" dirty="0" err="1" smtClean="0"/>
              <a:t>Darnei</a:t>
            </a:r>
            <a:endParaRPr lang="en-US" sz="2600" dirty="0" smtClean="0"/>
          </a:p>
          <a:p>
            <a:pPr>
              <a:buNone/>
            </a:pPr>
            <a:r>
              <a:rPr lang="en-US" sz="2600" dirty="0" smtClean="0"/>
              <a:t>Department of History</a:t>
            </a:r>
          </a:p>
          <a:p>
            <a:pPr>
              <a:buNone/>
            </a:pPr>
            <a:r>
              <a:rPr lang="en-US" sz="2600" dirty="0" err="1" smtClean="0"/>
              <a:t>Haflong</a:t>
            </a:r>
            <a:r>
              <a:rPr lang="en-US" sz="2600" dirty="0" smtClean="0"/>
              <a:t> Govt. College, </a:t>
            </a:r>
            <a:r>
              <a:rPr lang="en-US" sz="2600" dirty="0" err="1" smtClean="0"/>
              <a:t>Haflong</a:t>
            </a:r>
            <a:r>
              <a:rPr lang="en-US" sz="2600" dirty="0" smtClean="0"/>
              <a:t>.</a:t>
            </a:r>
            <a:endParaRPr lang="en-IN"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0"/>
            <a:ext cx="8443914" cy="1142984"/>
          </a:xfrm>
        </p:spPr>
        <p:txBody>
          <a:bodyPr>
            <a:normAutofit fontScale="90000"/>
          </a:bodyPr>
          <a:lstStyle/>
          <a:p>
            <a:r>
              <a:rPr lang="en-IN" dirty="0" smtClean="0"/>
              <a:t/>
            </a:r>
            <a:br>
              <a:rPr lang="en-IN" dirty="0" smtClean="0"/>
            </a:br>
            <a:endParaRPr lang="en-IN" dirty="0"/>
          </a:p>
        </p:txBody>
      </p:sp>
      <p:sp>
        <p:nvSpPr>
          <p:cNvPr id="3" name="Content Placeholder 2"/>
          <p:cNvSpPr>
            <a:spLocks noGrp="1"/>
          </p:cNvSpPr>
          <p:nvPr>
            <p:ph idx="1"/>
          </p:nvPr>
        </p:nvSpPr>
        <p:spPr>
          <a:xfrm>
            <a:off x="285720" y="0"/>
            <a:ext cx="8858280" cy="6643710"/>
          </a:xfrm>
        </p:spPr>
        <p:txBody>
          <a:bodyPr>
            <a:noAutofit/>
          </a:bodyPr>
          <a:lstStyle/>
          <a:p>
            <a:pPr>
              <a:lnSpc>
                <a:spcPct val="150000"/>
              </a:lnSpc>
              <a:buNone/>
            </a:pPr>
            <a:r>
              <a:rPr lang="en-IN" sz="2000" b="1" dirty="0" smtClean="0"/>
              <a:t>  Introduction:</a:t>
            </a:r>
          </a:p>
          <a:p>
            <a:pPr>
              <a:lnSpc>
                <a:spcPct val="150000"/>
              </a:lnSpc>
            </a:pPr>
            <a:r>
              <a:rPr lang="en-IN" sz="2000" dirty="0" smtClean="0"/>
              <a:t>The Indus Valley Civilisation is one of the oldest civilisations of the world.</a:t>
            </a:r>
          </a:p>
          <a:p>
            <a:pPr>
              <a:lnSpc>
                <a:spcPct val="150000"/>
              </a:lnSpc>
            </a:pPr>
            <a:r>
              <a:rPr lang="en-IN" sz="2000" dirty="0" smtClean="0"/>
              <a:t>Excavations were carried by </a:t>
            </a:r>
            <a:r>
              <a:rPr lang="en-IN" sz="2000" dirty="0" err="1" smtClean="0"/>
              <a:t>Daya</a:t>
            </a:r>
            <a:r>
              <a:rPr lang="en-IN" sz="2000" dirty="0" smtClean="0"/>
              <a:t> Ram </a:t>
            </a:r>
            <a:r>
              <a:rPr lang="en-IN" sz="2000" dirty="0" err="1" smtClean="0"/>
              <a:t>Sahni</a:t>
            </a:r>
            <a:r>
              <a:rPr lang="en-IN" sz="2000" dirty="0" smtClean="0"/>
              <a:t> in 1921 at Harappa in Montgomery district of Punjab and in 1922 at </a:t>
            </a:r>
            <a:r>
              <a:rPr lang="en-IN" sz="2000" dirty="0" err="1" smtClean="0"/>
              <a:t>Mohenjodaro</a:t>
            </a:r>
            <a:r>
              <a:rPr lang="en-IN" sz="2000" dirty="0" smtClean="0"/>
              <a:t> in District </a:t>
            </a:r>
            <a:r>
              <a:rPr lang="en-IN" sz="2000" dirty="0" err="1" smtClean="0"/>
              <a:t>Larkana</a:t>
            </a:r>
            <a:r>
              <a:rPr lang="en-IN" sz="2000" dirty="0" smtClean="0"/>
              <a:t> of Sind by </a:t>
            </a:r>
            <a:r>
              <a:rPr lang="en-IN" sz="2000" dirty="0" err="1" smtClean="0"/>
              <a:t>R.D.Banerjee</a:t>
            </a:r>
            <a:r>
              <a:rPr lang="en-IN" sz="2000" dirty="0" smtClean="0"/>
              <a:t>.</a:t>
            </a:r>
          </a:p>
          <a:p>
            <a:pPr>
              <a:lnSpc>
                <a:spcPct val="150000"/>
              </a:lnSpc>
            </a:pPr>
            <a:r>
              <a:rPr lang="en-IN" sz="2000" dirty="0" smtClean="0"/>
              <a:t> Further excavations were carried out at various other sites such as </a:t>
            </a:r>
            <a:r>
              <a:rPr lang="en-IN" sz="2000" dirty="0" err="1" smtClean="0"/>
              <a:t>Chanhudaro</a:t>
            </a:r>
            <a:r>
              <a:rPr lang="en-IN" sz="2000" dirty="0" smtClean="0"/>
              <a:t>, </a:t>
            </a:r>
            <a:r>
              <a:rPr lang="en-IN" sz="2000" dirty="0" err="1" smtClean="0"/>
              <a:t>Suktagendor</a:t>
            </a:r>
            <a:r>
              <a:rPr lang="en-IN" sz="2000" dirty="0" smtClean="0"/>
              <a:t>, </a:t>
            </a:r>
            <a:r>
              <a:rPr lang="en-IN" sz="2000" dirty="0" err="1" smtClean="0"/>
              <a:t>Kot</a:t>
            </a:r>
            <a:r>
              <a:rPr lang="en-IN" sz="2000" dirty="0" smtClean="0"/>
              <a:t> </a:t>
            </a:r>
            <a:r>
              <a:rPr lang="en-IN" sz="2000" dirty="0" err="1" smtClean="0"/>
              <a:t>Diji</a:t>
            </a:r>
            <a:r>
              <a:rPr lang="en-IN" sz="2000" dirty="0" smtClean="0"/>
              <a:t>, </a:t>
            </a:r>
            <a:r>
              <a:rPr lang="en-IN" sz="2000" dirty="0" err="1" smtClean="0"/>
              <a:t>Banawali</a:t>
            </a:r>
            <a:r>
              <a:rPr lang="en-IN" sz="2000" dirty="0" smtClean="0"/>
              <a:t>, </a:t>
            </a:r>
            <a:r>
              <a:rPr lang="en-IN" sz="2000" dirty="0" err="1" smtClean="0"/>
              <a:t>Ropar</a:t>
            </a:r>
            <a:r>
              <a:rPr lang="en-IN" sz="2000" dirty="0" smtClean="0"/>
              <a:t>, </a:t>
            </a:r>
            <a:r>
              <a:rPr lang="en-IN" sz="2000" dirty="0" err="1" smtClean="0"/>
              <a:t>Kalibangan</a:t>
            </a:r>
            <a:r>
              <a:rPr lang="en-IN" sz="2000" dirty="0" smtClean="0"/>
              <a:t>, </a:t>
            </a:r>
            <a:r>
              <a:rPr lang="en-IN" sz="2000" dirty="0" err="1" smtClean="0"/>
              <a:t>Lothal</a:t>
            </a:r>
            <a:r>
              <a:rPr lang="en-IN" sz="2000" dirty="0" smtClean="0"/>
              <a:t> etc. </a:t>
            </a:r>
          </a:p>
          <a:p>
            <a:pPr>
              <a:lnSpc>
                <a:spcPct val="150000"/>
              </a:lnSpc>
            </a:pPr>
            <a:r>
              <a:rPr lang="en-IN" sz="2000" dirty="0" smtClean="0"/>
              <a:t>Indus Valley Civilisation is also known as </a:t>
            </a:r>
            <a:r>
              <a:rPr lang="en-IN" sz="2000" dirty="0" err="1" smtClean="0"/>
              <a:t>Harappan</a:t>
            </a:r>
            <a:r>
              <a:rPr lang="en-IN" sz="2000" dirty="0" smtClean="0"/>
              <a:t> Civilisation.</a:t>
            </a:r>
          </a:p>
          <a:p>
            <a:pPr>
              <a:lnSpc>
                <a:spcPct val="150000"/>
              </a:lnSpc>
            </a:pPr>
            <a:r>
              <a:rPr lang="en-IN" sz="2000" dirty="0" smtClean="0"/>
              <a:t>The people of Indus Valley civilisation have left behind them no source in the shape of inscription or written record. So, the archaeological ruins and remains are the only source for the reconstruction of the history of a very advance civilisation.</a:t>
            </a:r>
          </a:p>
          <a:p>
            <a:endParaRPr lang="en-IN"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785950"/>
          </a:xfrm>
        </p:spPr>
        <p:txBody>
          <a:bodyPr>
            <a:normAutofit fontScale="90000"/>
          </a:bodyPr>
          <a:lstStyle/>
          <a:p>
            <a:pPr algn="l">
              <a:lnSpc>
                <a:spcPct val="150000"/>
              </a:lnSpc>
            </a:pPr>
            <a:r>
              <a:rPr lang="en-IN" sz="2200" b="1" u="sng" dirty="0" smtClean="0"/>
              <a:t>Social life of the Indus People</a:t>
            </a:r>
            <a:r>
              <a:rPr lang="en-IN" sz="2200" u="sng" dirty="0" smtClean="0"/>
              <a:t>:</a:t>
            </a:r>
            <a:r>
              <a:rPr lang="en-IN" sz="2000" u="sng" dirty="0" smtClean="0"/>
              <a:t/>
            </a:r>
            <a:br>
              <a:rPr lang="en-IN" sz="2000" u="sng" dirty="0" smtClean="0"/>
            </a:br>
            <a:r>
              <a:rPr lang="en-IN" sz="2000" dirty="0" smtClean="0"/>
              <a:t>                         </a:t>
            </a:r>
            <a:r>
              <a:rPr lang="en-IN" sz="2200" dirty="0" smtClean="0"/>
              <a:t>The society during the Indus Civilisation was divided into four classes such as learned persons, warriors, businessman and working class people or labourers.</a:t>
            </a:r>
            <a:endParaRPr lang="en-IN" sz="2200" dirty="0"/>
          </a:p>
        </p:txBody>
      </p:sp>
      <p:sp>
        <p:nvSpPr>
          <p:cNvPr id="3" name="Content Placeholder 2"/>
          <p:cNvSpPr>
            <a:spLocks noGrp="1"/>
          </p:cNvSpPr>
          <p:nvPr>
            <p:ph idx="1"/>
          </p:nvPr>
        </p:nvSpPr>
        <p:spPr>
          <a:xfrm>
            <a:off x="457200" y="2000240"/>
            <a:ext cx="8229600" cy="4643470"/>
          </a:xfrm>
        </p:spPr>
        <p:txBody>
          <a:bodyPr>
            <a:normAutofit fontScale="25000" lnSpcReduction="20000"/>
          </a:bodyPr>
          <a:lstStyle/>
          <a:p>
            <a:endParaRPr lang="en-IN" sz="1800" dirty="0"/>
          </a:p>
          <a:p>
            <a:endParaRPr lang="en-IN" sz="1800" dirty="0" smtClean="0"/>
          </a:p>
          <a:p>
            <a:pPr>
              <a:buNone/>
            </a:pPr>
            <a:r>
              <a:rPr lang="en-IN" sz="8000" b="1" dirty="0" smtClean="0"/>
              <a:t>Food Habits</a:t>
            </a:r>
            <a:r>
              <a:rPr lang="en-IN" sz="8000" dirty="0" smtClean="0"/>
              <a:t>:</a:t>
            </a:r>
          </a:p>
          <a:p>
            <a:pPr>
              <a:lnSpc>
                <a:spcPct val="170000"/>
              </a:lnSpc>
            </a:pPr>
            <a:r>
              <a:rPr lang="en-IN" sz="8000" dirty="0" smtClean="0"/>
              <a:t>The </a:t>
            </a:r>
            <a:r>
              <a:rPr lang="en-IN" sz="8000" dirty="0"/>
              <a:t>People of Indus Valley were both vegetarian and non-vegetarian</a:t>
            </a:r>
            <a:r>
              <a:rPr lang="en-IN" sz="8000" dirty="0" smtClean="0"/>
              <a:t>.</a:t>
            </a:r>
          </a:p>
          <a:p>
            <a:pPr>
              <a:lnSpc>
                <a:spcPct val="170000"/>
              </a:lnSpc>
            </a:pPr>
            <a:r>
              <a:rPr lang="en-IN" sz="8000" dirty="0" smtClean="0"/>
              <a:t>Vegetarian diet consisted of wheat, barley, dates and other fruits.</a:t>
            </a:r>
          </a:p>
          <a:p>
            <a:pPr>
              <a:lnSpc>
                <a:spcPct val="170000"/>
              </a:lnSpc>
            </a:pPr>
            <a:r>
              <a:rPr lang="en-IN" sz="8000" dirty="0" smtClean="0"/>
              <a:t>Non-vegetarian diet consisted of fish, meat of animals and poultry items.</a:t>
            </a:r>
          </a:p>
          <a:p>
            <a:pPr>
              <a:buNone/>
            </a:pPr>
            <a:endParaRPr lang="en-IN" sz="8000" dirty="0"/>
          </a:p>
          <a:p>
            <a:pPr>
              <a:buNone/>
            </a:pPr>
            <a:r>
              <a:rPr lang="en-IN" sz="8000" b="1" dirty="0" smtClean="0"/>
              <a:t>Dresses and ornaments</a:t>
            </a:r>
            <a:r>
              <a:rPr lang="en-IN" sz="8000" dirty="0" smtClean="0"/>
              <a:t>:</a:t>
            </a:r>
          </a:p>
          <a:p>
            <a:pPr>
              <a:lnSpc>
                <a:spcPct val="170000"/>
              </a:lnSpc>
            </a:pPr>
            <a:r>
              <a:rPr lang="en-IN" sz="8000" dirty="0" smtClean="0"/>
              <a:t>They wear dresses made of cotton and woollen.</a:t>
            </a:r>
          </a:p>
          <a:p>
            <a:pPr>
              <a:lnSpc>
                <a:spcPct val="170000"/>
              </a:lnSpc>
            </a:pPr>
            <a:r>
              <a:rPr lang="en-IN" sz="8000" dirty="0" smtClean="0"/>
              <a:t>They used two </a:t>
            </a:r>
            <a:r>
              <a:rPr lang="en-IN" sz="8000" dirty="0" err="1" smtClean="0"/>
              <a:t>unsewn</a:t>
            </a:r>
            <a:r>
              <a:rPr lang="en-IN" sz="8000" dirty="0" smtClean="0"/>
              <a:t> clothes to cover their body. One to cover upper torso and other to cover lower limbs.</a:t>
            </a:r>
          </a:p>
          <a:p>
            <a:pPr>
              <a:lnSpc>
                <a:spcPct val="170000"/>
              </a:lnSpc>
            </a:pPr>
            <a:r>
              <a:rPr lang="en-IN" sz="8000" dirty="0" smtClean="0"/>
              <a:t>Both men and women were fashionable.</a:t>
            </a:r>
          </a:p>
          <a:p>
            <a:endParaRPr lang="en-IN" sz="8000" dirty="0" smtClean="0"/>
          </a:p>
          <a:p>
            <a:endParaRPr lang="en-IN" sz="8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3286148"/>
          </a:xfrm>
        </p:spPr>
        <p:txBody>
          <a:bodyPr>
            <a:noAutofit/>
          </a:bodyPr>
          <a:lstStyle/>
          <a:p>
            <a:pPr algn="l">
              <a:lnSpc>
                <a:spcPct val="150000"/>
              </a:lnSpc>
              <a:buFont typeface="Arial" pitchFamily="34" charset="0"/>
              <a:buChar char="•"/>
            </a:pPr>
            <a:r>
              <a:rPr lang="en-IN" sz="2000" dirty="0" smtClean="0"/>
              <a:t/>
            </a:r>
            <a:br>
              <a:rPr lang="en-IN" sz="2000" dirty="0" smtClean="0"/>
            </a:br>
            <a:r>
              <a:rPr lang="en-IN" sz="2000" dirty="0" smtClean="0"/>
              <a:t/>
            </a:r>
            <a:br>
              <a:rPr lang="en-IN" sz="2000" dirty="0" smtClean="0"/>
            </a:br>
            <a:endParaRPr lang="en-IN" sz="2000" dirty="0"/>
          </a:p>
        </p:txBody>
      </p:sp>
      <p:sp>
        <p:nvSpPr>
          <p:cNvPr id="3" name="Content Placeholder 2"/>
          <p:cNvSpPr>
            <a:spLocks noGrp="1"/>
          </p:cNvSpPr>
          <p:nvPr>
            <p:ph idx="1"/>
          </p:nvPr>
        </p:nvSpPr>
        <p:spPr>
          <a:xfrm>
            <a:off x="428596" y="214290"/>
            <a:ext cx="8286808" cy="6429420"/>
          </a:xfrm>
        </p:spPr>
        <p:txBody>
          <a:bodyPr>
            <a:noAutofit/>
          </a:bodyPr>
          <a:lstStyle/>
          <a:p>
            <a:pPr>
              <a:lnSpc>
                <a:spcPct val="160000"/>
              </a:lnSpc>
            </a:pPr>
            <a:r>
              <a:rPr lang="en-IN" sz="2000" dirty="0" smtClean="0"/>
              <a:t>They wear various types of jewellery and ornaments made of gold, silver, copper, bronze and electrum ( a mixture of silver and gold). </a:t>
            </a:r>
          </a:p>
          <a:p>
            <a:pPr>
              <a:lnSpc>
                <a:spcPct val="160000"/>
              </a:lnSpc>
            </a:pPr>
            <a:r>
              <a:rPr lang="en-IN" sz="2000" dirty="0" smtClean="0"/>
              <a:t>Common ornaments used by the people were necklace, fillets, armlets finger-rings, bangles, nose-studs, ear-rings etc ( nose-studs, ear-rings mostly used by women).</a:t>
            </a:r>
          </a:p>
          <a:p>
            <a:pPr>
              <a:lnSpc>
                <a:spcPct val="160000"/>
              </a:lnSpc>
            </a:pPr>
            <a:r>
              <a:rPr lang="en-IN" sz="2000" dirty="0" smtClean="0"/>
              <a:t>People also knew the art of hair styling.</a:t>
            </a:r>
          </a:p>
          <a:p>
            <a:pPr>
              <a:lnSpc>
                <a:spcPct val="160000"/>
              </a:lnSpc>
            </a:pPr>
            <a:r>
              <a:rPr lang="en-IN" sz="2000" dirty="0" smtClean="0"/>
              <a:t>Men kept various types of beards and whiskers.</a:t>
            </a:r>
            <a:endParaRPr lang="en-IN" sz="2000" dirty="0"/>
          </a:p>
          <a:p>
            <a:pPr>
              <a:lnSpc>
                <a:spcPct val="160000"/>
              </a:lnSpc>
              <a:buNone/>
            </a:pPr>
            <a:r>
              <a:rPr lang="en-IN" sz="2000" b="1" dirty="0" smtClean="0"/>
              <a:t>House hold articles:</a:t>
            </a:r>
          </a:p>
          <a:p>
            <a:pPr>
              <a:lnSpc>
                <a:spcPct val="160000"/>
              </a:lnSpc>
            </a:pPr>
            <a:r>
              <a:rPr lang="en-IN" sz="2000" dirty="0" smtClean="0"/>
              <a:t>Indus people used house hold articles like cake moulds, dippers, beakers, bowels, basins, pans, saucers, sickles, saws, knives, chisels etc.</a:t>
            </a:r>
          </a:p>
          <a:p>
            <a:pPr>
              <a:lnSpc>
                <a:spcPct val="160000"/>
              </a:lnSpc>
            </a:pPr>
            <a:r>
              <a:rPr lang="en-IN" sz="2000" dirty="0" smtClean="0"/>
              <a:t>Their house hold articles shows the advanced stage of the social life of the people of Indus Valley.</a:t>
            </a:r>
          </a:p>
          <a:p>
            <a:endParaRPr lang="en-IN" sz="2000" dirty="0"/>
          </a:p>
          <a:p>
            <a:pPr>
              <a:buNone/>
            </a:pPr>
            <a:endParaRPr lang="en-IN" sz="2000" dirty="0" smtClean="0"/>
          </a:p>
          <a:p>
            <a:pPr>
              <a:buNone/>
            </a:pPr>
            <a:endParaRPr lang="en-IN" sz="2000" dirty="0"/>
          </a:p>
          <a:p>
            <a:pPr>
              <a:buNone/>
            </a:pPr>
            <a:r>
              <a:rPr lang="en-IN" sz="2000" dirty="0" smtClean="0"/>
              <a:t/>
            </a:r>
            <a:br>
              <a:rPr lang="en-IN" sz="2000" dirty="0" smtClean="0"/>
            </a:br>
            <a:r>
              <a:rPr lang="en-IN" sz="2000" dirty="0" smtClean="0"/>
              <a:t/>
            </a:r>
            <a:br>
              <a:rPr lang="en-IN" sz="2000" dirty="0" smtClean="0"/>
            </a:br>
            <a:endParaRPr lang="en-IN"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71480"/>
          </a:xfrm>
        </p:spPr>
        <p:txBody>
          <a:bodyPr>
            <a:noAutofit/>
          </a:bodyPr>
          <a:lstStyle/>
          <a:p>
            <a:pPr algn="l"/>
            <a:r>
              <a:rPr lang="en-IN" sz="2000" b="1" dirty="0" smtClean="0"/>
              <a:t>Sports and amusements:</a:t>
            </a:r>
            <a:r>
              <a:rPr lang="en-IN" sz="2000" dirty="0" smtClean="0"/>
              <a:t/>
            </a:r>
            <a:br>
              <a:rPr lang="en-IN" sz="2000" dirty="0" smtClean="0"/>
            </a:br>
            <a:endParaRPr lang="en-IN" sz="2000" dirty="0"/>
          </a:p>
        </p:txBody>
      </p:sp>
      <p:sp>
        <p:nvSpPr>
          <p:cNvPr id="3" name="Content Placeholder 2"/>
          <p:cNvSpPr>
            <a:spLocks noGrp="1"/>
          </p:cNvSpPr>
          <p:nvPr>
            <p:ph idx="1"/>
          </p:nvPr>
        </p:nvSpPr>
        <p:spPr>
          <a:xfrm>
            <a:off x="457200" y="357166"/>
            <a:ext cx="8472518" cy="6000792"/>
          </a:xfrm>
        </p:spPr>
        <p:txBody>
          <a:bodyPr>
            <a:normAutofit fontScale="77500" lnSpcReduction="20000"/>
          </a:bodyPr>
          <a:lstStyle/>
          <a:p>
            <a:pPr lvl="0">
              <a:lnSpc>
                <a:spcPct val="150000"/>
              </a:lnSpc>
            </a:pPr>
            <a:r>
              <a:rPr lang="en-IN" sz="2400" dirty="0" smtClean="0"/>
              <a:t>People took keen interest in sports and amusement.</a:t>
            </a:r>
          </a:p>
          <a:p>
            <a:pPr lvl="0">
              <a:lnSpc>
                <a:spcPct val="150000"/>
              </a:lnSpc>
            </a:pPr>
            <a:r>
              <a:rPr lang="en-IN" sz="2400" dirty="0" smtClean="0"/>
              <a:t>Dice </a:t>
            </a:r>
            <a:r>
              <a:rPr lang="en-IN" sz="2400" dirty="0"/>
              <a:t>playing was the most common pace time.</a:t>
            </a:r>
          </a:p>
          <a:p>
            <a:pPr lvl="0">
              <a:lnSpc>
                <a:spcPct val="150000"/>
              </a:lnSpc>
            </a:pPr>
            <a:r>
              <a:rPr lang="en-IN" sz="2400" dirty="0"/>
              <a:t>People also took delight in hunting.</a:t>
            </a:r>
          </a:p>
          <a:p>
            <a:pPr lvl="0">
              <a:lnSpc>
                <a:spcPct val="150000"/>
              </a:lnSpc>
            </a:pPr>
            <a:r>
              <a:rPr lang="en-IN" sz="2400" dirty="0"/>
              <a:t>Fishing was another source of amusement for the people</a:t>
            </a:r>
            <a:r>
              <a:rPr lang="en-IN" sz="2400" dirty="0" smtClean="0"/>
              <a:t>.</a:t>
            </a:r>
          </a:p>
          <a:p>
            <a:pPr lvl="0">
              <a:lnSpc>
                <a:spcPct val="150000"/>
              </a:lnSpc>
            </a:pPr>
            <a:r>
              <a:rPr lang="en-IN" sz="2400" dirty="0" smtClean="0"/>
              <a:t>People also maintained birds, bull and arranged their fights for their amusement.</a:t>
            </a:r>
          </a:p>
          <a:p>
            <a:pPr lvl="0">
              <a:lnSpc>
                <a:spcPct val="150000"/>
              </a:lnSpc>
            </a:pPr>
            <a:r>
              <a:rPr lang="en-IN" sz="2400" dirty="0" smtClean="0"/>
              <a:t>Clay models were source of enjoyment for children.</a:t>
            </a:r>
            <a:endParaRPr lang="en-IN" sz="2400" dirty="0"/>
          </a:p>
          <a:p>
            <a:pPr lvl="0">
              <a:lnSpc>
                <a:spcPct val="150000"/>
              </a:lnSpc>
            </a:pPr>
            <a:r>
              <a:rPr lang="en-IN" sz="2400" dirty="0"/>
              <a:t>People also took delight in music and dancing.</a:t>
            </a:r>
          </a:p>
          <a:p>
            <a:pPr>
              <a:lnSpc>
                <a:spcPct val="150000"/>
              </a:lnSpc>
              <a:buNone/>
            </a:pPr>
            <a:endParaRPr lang="en-IN" sz="2400" dirty="0"/>
          </a:p>
          <a:p>
            <a:pPr>
              <a:lnSpc>
                <a:spcPct val="150000"/>
              </a:lnSpc>
              <a:buNone/>
            </a:pPr>
            <a:r>
              <a:rPr lang="en-IN" sz="2400" b="1" dirty="0" smtClean="0"/>
              <a:t>Arms and Weapons:</a:t>
            </a:r>
          </a:p>
          <a:p>
            <a:pPr>
              <a:lnSpc>
                <a:spcPct val="150000"/>
              </a:lnSpc>
            </a:pPr>
            <a:r>
              <a:rPr lang="en-IN" sz="2400" dirty="0" smtClean="0"/>
              <a:t>Arms and weapons of </a:t>
            </a:r>
            <a:r>
              <a:rPr lang="en-IN" sz="2400" dirty="0" err="1" smtClean="0"/>
              <a:t>Harappan</a:t>
            </a:r>
            <a:r>
              <a:rPr lang="en-IN" sz="2400" dirty="0" smtClean="0"/>
              <a:t> people are made of copper, brass and stone as well.</a:t>
            </a:r>
          </a:p>
          <a:p>
            <a:pPr>
              <a:lnSpc>
                <a:spcPct val="150000"/>
              </a:lnSpc>
            </a:pPr>
            <a:r>
              <a:rPr lang="en-IN" sz="2400" dirty="0" smtClean="0"/>
              <a:t>Axe, blades, dagger were the main weapons used by the people.</a:t>
            </a:r>
          </a:p>
          <a:p>
            <a:pPr>
              <a:lnSpc>
                <a:spcPct val="150000"/>
              </a:lnSpc>
            </a:pPr>
            <a:r>
              <a:rPr lang="en-IN" sz="2400" dirty="0" smtClean="0"/>
              <a:t>The </a:t>
            </a:r>
            <a:r>
              <a:rPr lang="en-IN" sz="2400" dirty="0" err="1" smtClean="0"/>
              <a:t>Harappan</a:t>
            </a:r>
            <a:r>
              <a:rPr lang="en-IN" sz="2400" dirty="0" smtClean="0"/>
              <a:t> people </a:t>
            </a:r>
            <a:r>
              <a:rPr lang="en-IN" sz="2600" dirty="0" smtClean="0"/>
              <a:t>were also conversant with the use of bow and arrow.</a:t>
            </a:r>
            <a:endParaRPr lang="en-IN"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00132"/>
          </a:xfrm>
        </p:spPr>
        <p:txBody>
          <a:bodyPr>
            <a:normAutofit fontScale="90000"/>
          </a:bodyPr>
          <a:lstStyle/>
          <a:p>
            <a:pPr algn="l">
              <a:lnSpc>
                <a:spcPct val="150000"/>
              </a:lnSpc>
            </a:pPr>
            <a:r>
              <a:rPr lang="en-IN" b="1" dirty="0" smtClean="0"/>
              <a:t/>
            </a:r>
            <a:br>
              <a:rPr lang="en-IN" b="1" dirty="0" smtClean="0"/>
            </a:br>
            <a:r>
              <a:rPr lang="en-IN" b="1" dirty="0"/>
              <a:t/>
            </a:r>
            <a:br>
              <a:rPr lang="en-IN" b="1" dirty="0"/>
            </a:br>
            <a:r>
              <a:rPr lang="en-IN" sz="2200" b="1" dirty="0" smtClean="0"/>
              <a:t>Disposal of dead bodies:</a:t>
            </a:r>
            <a:r>
              <a:rPr lang="en-IN" b="1" dirty="0" smtClean="0"/>
              <a:t/>
            </a:r>
            <a:br>
              <a:rPr lang="en-IN" b="1" dirty="0" smtClean="0"/>
            </a:br>
            <a:r>
              <a:rPr lang="en-IN" dirty="0" smtClean="0"/>
              <a:t/>
            </a:r>
            <a:br>
              <a:rPr lang="en-IN" dirty="0" smtClean="0"/>
            </a:br>
            <a:endParaRPr lang="en-IN" dirty="0"/>
          </a:p>
        </p:txBody>
      </p:sp>
      <p:sp>
        <p:nvSpPr>
          <p:cNvPr id="3" name="Content Placeholder 2"/>
          <p:cNvSpPr>
            <a:spLocks noGrp="1"/>
          </p:cNvSpPr>
          <p:nvPr>
            <p:ph idx="1"/>
          </p:nvPr>
        </p:nvSpPr>
        <p:spPr>
          <a:xfrm>
            <a:off x="457200" y="1142984"/>
            <a:ext cx="8229600" cy="4429157"/>
          </a:xfrm>
        </p:spPr>
        <p:txBody>
          <a:bodyPr>
            <a:normAutofit/>
          </a:bodyPr>
          <a:lstStyle/>
          <a:p>
            <a:pPr>
              <a:lnSpc>
                <a:spcPct val="150000"/>
              </a:lnSpc>
            </a:pPr>
            <a:r>
              <a:rPr lang="en-IN" sz="2000" dirty="0" smtClean="0"/>
              <a:t>Different  methods for the disposal of dead bodies were in vogue during the Indus Valley Civilisation such as:-</a:t>
            </a:r>
          </a:p>
          <a:p>
            <a:pPr lvl="0">
              <a:lnSpc>
                <a:spcPct val="150000"/>
              </a:lnSpc>
            </a:pPr>
            <a:r>
              <a:rPr lang="en-IN" sz="2000" dirty="0" smtClean="0"/>
              <a:t>Firstly, dead bodies were buried under the ground.</a:t>
            </a:r>
          </a:p>
          <a:p>
            <a:pPr lvl="0">
              <a:lnSpc>
                <a:spcPct val="150000"/>
              </a:lnSpc>
            </a:pPr>
            <a:r>
              <a:rPr lang="en-IN" sz="2000" dirty="0" smtClean="0"/>
              <a:t>Secondly, dead bodies were exposed to the wild beast and birds. Thereafter , bones </a:t>
            </a:r>
            <a:r>
              <a:rPr lang="en-IN" sz="2000" smtClean="0"/>
              <a:t>were collected and </a:t>
            </a:r>
            <a:r>
              <a:rPr lang="en-IN" sz="2000" dirty="0" smtClean="0"/>
              <a:t>buried under the earth.</a:t>
            </a:r>
          </a:p>
          <a:p>
            <a:pPr lvl="0">
              <a:lnSpc>
                <a:spcPct val="150000"/>
              </a:lnSpc>
            </a:pPr>
            <a:r>
              <a:rPr lang="en-IN" sz="2000" dirty="0" smtClean="0"/>
              <a:t>Thirdly, dead bodies were burnt and its last remains collected and buried under earth in an urn.</a:t>
            </a:r>
            <a:endParaRPr lang="en-IN"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2918"/>
            <a:ext cx="8115328" cy="774720"/>
          </a:xfrm>
        </p:spPr>
        <p:txBody>
          <a:bodyPr>
            <a:normAutofit/>
          </a:bodyPr>
          <a:lstStyle/>
          <a:p>
            <a:pPr algn="l"/>
            <a:r>
              <a:rPr lang="en-IN" sz="2400" b="1" dirty="0" smtClean="0"/>
              <a:t>Conclusion:</a:t>
            </a:r>
            <a:endParaRPr lang="en-IN" sz="2400" b="1" dirty="0"/>
          </a:p>
        </p:txBody>
      </p:sp>
      <p:sp>
        <p:nvSpPr>
          <p:cNvPr id="3" name="Content Placeholder 2"/>
          <p:cNvSpPr>
            <a:spLocks noGrp="1"/>
          </p:cNvSpPr>
          <p:nvPr>
            <p:ph idx="1"/>
          </p:nvPr>
        </p:nvSpPr>
        <p:spPr>
          <a:xfrm>
            <a:off x="428596" y="1357298"/>
            <a:ext cx="8358246" cy="4857784"/>
          </a:xfrm>
        </p:spPr>
        <p:txBody>
          <a:bodyPr>
            <a:normAutofit/>
          </a:bodyPr>
          <a:lstStyle/>
          <a:p>
            <a:pPr>
              <a:lnSpc>
                <a:spcPct val="160000"/>
              </a:lnSpc>
              <a:buNone/>
            </a:pPr>
            <a:r>
              <a:rPr lang="en-IN" sz="2400" dirty="0" smtClean="0"/>
              <a:t>              The Indus Valley Civilisation left a deep impact on the future course of Indian civilisation and continued to influence the people of subsequent centuries. </a:t>
            </a:r>
            <a:r>
              <a:rPr lang="en-IN" sz="2400" dirty="0" err="1" smtClean="0"/>
              <a:t>V.D.Childe</a:t>
            </a:r>
            <a:r>
              <a:rPr lang="en-IN" sz="2400" dirty="0" smtClean="0"/>
              <a:t> has rightly observed, “The Indus Civilisation represents a very perfect adjustment of human life to a specific environment that can only have resulted from years of patient effort. It forms the basis of modern Indian culture.”</a:t>
            </a:r>
            <a:endParaRPr lang="en-IN"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2786082"/>
          </a:xfrm>
        </p:spPr>
        <p:txBody>
          <a:bodyPr>
            <a:normAutofit/>
          </a:bodyPr>
          <a:lstStyle/>
          <a:p>
            <a:r>
              <a:rPr lang="en-IN" sz="6600" dirty="0" smtClean="0"/>
              <a:t>THANK     YOU</a:t>
            </a:r>
            <a:endParaRPr lang="en-IN" sz="6600" dirty="0"/>
          </a:p>
        </p:txBody>
      </p:sp>
      <p:sp>
        <p:nvSpPr>
          <p:cNvPr id="3" name="Content Placeholder 2"/>
          <p:cNvSpPr>
            <a:spLocks noGrp="1"/>
          </p:cNvSpPr>
          <p:nvPr>
            <p:ph idx="1"/>
          </p:nvPr>
        </p:nvSpPr>
        <p:spPr>
          <a:xfrm flipV="1">
            <a:off x="1285852" y="6857999"/>
            <a:ext cx="7358114" cy="45719"/>
          </a:xfrm>
        </p:spPr>
        <p:txBody>
          <a:bodyPr>
            <a:normAutofit fontScale="25000" lnSpcReduction="20000"/>
          </a:bodyPr>
          <a:lstStyle/>
          <a:p>
            <a:pPr>
              <a:buNone/>
            </a:pPr>
            <a:r>
              <a:rPr lang="en-IN" dirty="0" smtClean="0"/>
              <a:t>                              </a:t>
            </a:r>
            <a:endParaRPr lang="en-IN"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626</Words>
  <Application>Microsoft Office PowerPoint</Application>
  <PresentationFormat>On-screen Show (4:3)</PresentationFormat>
  <Paragraphs>57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HISP – 101 INDUS VALLEY CIVILISATION </vt:lpstr>
      <vt:lpstr> </vt:lpstr>
      <vt:lpstr>Social life of the Indus People:                          The society during the Indus Civilisation was divided into four classes such as learned persons, warriors, businessman and working class people or labourers.</vt:lpstr>
      <vt:lpstr>  </vt:lpstr>
      <vt:lpstr>Sports and amusements: </vt:lpstr>
      <vt:lpstr>  Disposal of dead bodies:  </vt:lpstr>
      <vt:lpstr>Conclusion:</vt:lpstr>
      <vt:lpstr>THANK     YOU</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HISP-101 INDUS VALLEY CIVILISATION</dc:title>
  <dc:creator>user</dc:creator>
  <cp:lastModifiedBy>HP</cp:lastModifiedBy>
  <cp:revision>53</cp:revision>
  <dcterms:created xsi:type="dcterms:W3CDTF">2019-05-06T13:09:49Z</dcterms:created>
  <dcterms:modified xsi:type="dcterms:W3CDTF">2019-05-07T06:50:55Z</dcterms:modified>
</cp:coreProperties>
</file>